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3" r:id="rId1"/>
  </p:sldMasterIdLst>
  <p:sldIdLst>
    <p:sldId id="257" r:id="rId2"/>
    <p:sldId id="295" r:id="rId3"/>
    <p:sldId id="293" r:id="rId4"/>
    <p:sldId id="322" r:id="rId5"/>
    <p:sldId id="296" r:id="rId6"/>
    <p:sldId id="306" r:id="rId7"/>
    <p:sldId id="313" r:id="rId8"/>
    <p:sldId id="312" r:id="rId9"/>
    <p:sldId id="315" r:id="rId10"/>
    <p:sldId id="319" r:id="rId11"/>
    <p:sldId id="321" r:id="rId12"/>
    <p:sldId id="316" r:id="rId13"/>
    <p:sldId id="317" r:id="rId14"/>
    <p:sldId id="314" r:id="rId15"/>
    <p:sldId id="318" r:id="rId16"/>
    <p:sldId id="302" r:id="rId17"/>
    <p:sldId id="323" r:id="rId18"/>
    <p:sldId id="320" r:id="rId19"/>
    <p:sldId id="299" r:id="rId20"/>
    <p:sldId id="298" r:id="rId21"/>
    <p:sldId id="309" r:id="rId22"/>
    <p:sldId id="310" r:id="rId23"/>
    <p:sldId id="300" r:id="rId24"/>
    <p:sldId id="301" r:id="rId25"/>
    <p:sldId id="303" r:id="rId26"/>
    <p:sldId id="304" r:id="rId27"/>
    <p:sldId id="324" r:id="rId28"/>
    <p:sldId id="282" r:id="rId2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662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678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3504" y="770467"/>
            <a:ext cx="10782300" cy="3352800"/>
          </a:xfrm>
        </p:spPr>
        <p:txBody>
          <a:bodyPr anchor="b">
            <a:noAutofit/>
          </a:bodyPr>
          <a:lstStyle>
            <a:lvl1pPr algn="l">
              <a:lnSpc>
                <a:spcPct val="80000"/>
              </a:lnSpc>
              <a:defRPr sz="8800" spc="-120" baseline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67512" y="4206876"/>
            <a:ext cx="9228201" cy="1645920"/>
          </a:xfrm>
        </p:spPr>
        <p:txBody>
          <a:bodyPr>
            <a:normAutofit/>
          </a:bodyPr>
          <a:lstStyle>
            <a:lvl1pPr marL="0" indent="0" algn="l">
              <a:buNone/>
              <a:defRPr sz="32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C8A5EAC-3DEB-4B63-9CF0-A4BCEB62A77D}" type="datetimeFigureOut">
              <a:rPr kumimoji="0" lang="ru-RU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25.04.2022</a:t>
            </a:fld>
            <a:endParaRPr kumimoji="0" lang="ru-RU" sz="9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9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5000"/>
                  </a:srgbClr>
                </a:solidFill>
              </a:defRPr>
            </a:lvl1pPr>
          </a:lstStyle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A61E231-1427-4989-AB27-4CBC079DB9E2}" type="slidenum">
              <a:rPr kumimoji="0" lang="ru-RU" sz="900" b="0" i="0" u="none" strike="noStrike" kern="1200" cap="none" spc="0" normalizeH="0" baseline="0" noProof="0" smtClean="0">
                <a:ln>
                  <a:noFill/>
                </a:ln>
                <a:solidFill>
                  <a:srgbClr val="5FCBEF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900" b="0" i="0" u="none" strike="noStrike" kern="1200" cap="none" spc="0" normalizeH="0" baseline="0" noProof="0" dirty="0">
              <a:ln>
                <a:noFill/>
              </a:ln>
              <a:solidFill>
                <a:srgbClr val="5FCBEF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877974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C8A5EAC-3DEB-4B63-9CF0-A4BCEB62A77D}" type="datetimeFigureOut">
              <a:rPr kumimoji="0" lang="ru-RU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25.04.2022</a:t>
            </a:fld>
            <a:endParaRPr kumimoji="0" lang="ru-RU" sz="9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9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A61E231-1427-4989-AB27-4CBC079DB9E2}" type="slidenum">
              <a:rPr kumimoji="0" lang="ru-RU" sz="900" b="0" i="0" u="none" strike="noStrike" kern="1200" cap="none" spc="0" normalizeH="0" baseline="0" noProof="0" smtClean="0">
                <a:ln>
                  <a:noFill/>
                </a:ln>
                <a:solidFill>
                  <a:srgbClr val="5FCBEF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900" b="0" i="0" u="none" strike="noStrike" kern="1200" cap="none" spc="0" normalizeH="0" baseline="0" noProof="0" dirty="0">
              <a:ln>
                <a:noFill/>
              </a:ln>
              <a:solidFill>
                <a:srgbClr val="5FCBEF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607230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3504" y="767419"/>
            <a:ext cx="10780776" cy="3355848"/>
          </a:xfrm>
        </p:spPr>
        <p:txBody>
          <a:bodyPr anchor="b">
            <a:normAutofit/>
          </a:bodyPr>
          <a:lstStyle>
            <a:lvl1pPr>
              <a:lnSpc>
                <a:spcPct val="80000"/>
              </a:lnSpc>
              <a:defRPr sz="8800" b="0" baseline="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7512" y="4204209"/>
            <a:ext cx="9226296" cy="1645920"/>
          </a:xfrm>
        </p:spPr>
        <p:txBody>
          <a:bodyPr anchor="t">
            <a:normAutofit/>
          </a:bodyPr>
          <a:lstStyle>
            <a:lvl1pPr marL="0" indent="0">
              <a:buNone/>
              <a:defRPr sz="320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C8A5EAC-3DEB-4B63-9CF0-A4BCEB62A77D}" type="datetimeFigureOut">
              <a:rPr kumimoji="0" lang="ru-RU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25.04.2022</a:t>
            </a:fld>
            <a:endParaRPr kumimoji="0" lang="ru-RU" sz="9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9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A61E231-1427-4989-AB27-4CBC079DB9E2}" type="slidenum">
              <a:rPr kumimoji="0" lang="ru-RU" sz="900" b="0" i="0" u="none" strike="noStrike" kern="1200" cap="none" spc="0" normalizeH="0" baseline="0" noProof="0" smtClean="0">
                <a:ln>
                  <a:noFill/>
                </a:ln>
                <a:solidFill>
                  <a:srgbClr val="5FCBEF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900" b="0" i="0" u="none" strike="noStrike" kern="1200" cap="none" spc="0" normalizeH="0" baseline="0" noProof="0" dirty="0">
              <a:ln>
                <a:noFill/>
              </a:ln>
              <a:solidFill>
                <a:srgbClr val="5FCBEF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550828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6656" y="1998134"/>
            <a:ext cx="4663440" cy="376732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11330" y="1998134"/>
            <a:ext cx="4663440" cy="376732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C8A5EAC-3DEB-4B63-9CF0-A4BCEB62A77D}" type="datetimeFigureOut">
              <a:rPr kumimoji="0" lang="ru-RU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25.04.2022</a:t>
            </a:fld>
            <a:endParaRPr kumimoji="0" lang="ru-RU" sz="9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9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A61E231-1427-4989-AB27-4CBC079DB9E2}" type="slidenum">
              <a:rPr kumimoji="0" lang="ru-RU" sz="900" b="0" i="0" u="none" strike="noStrike" kern="1200" cap="none" spc="0" normalizeH="0" baseline="0" noProof="0" smtClean="0">
                <a:ln>
                  <a:noFill/>
                </a:ln>
                <a:solidFill>
                  <a:srgbClr val="5FCBEF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900" b="0" i="0" u="none" strike="noStrike" kern="1200" cap="none" spc="0" normalizeH="0" baseline="0" noProof="0" dirty="0">
              <a:ln>
                <a:noFill/>
              </a:ln>
              <a:solidFill>
                <a:srgbClr val="5FCBEF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206802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040467"/>
            <a:ext cx="4663440" cy="723400"/>
          </a:xfrm>
        </p:spPr>
        <p:txBody>
          <a:bodyPr anchor="ctr">
            <a:normAutofit/>
          </a:bodyPr>
          <a:lstStyle>
            <a:lvl1pPr marL="0" indent="0">
              <a:buNone/>
              <a:defRPr sz="2200" b="0" cap="all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6656" y="2753084"/>
            <a:ext cx="4663440" cy="32004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07608" y="2038435"/>
            <a:ext cx="4663440" cy="722376"/>
          </a:xfrm>
        </p:spPr>
        <p:txBody>
          <a:bodyPr anchor="ctr">
            <a:normAutofit/>
          </a:bodyPr>
          <a:lstStyle>
            <a:lvl1pPr marL="0" indent="0">
              <a:buNone/>
              <a:defRPr sz="2200" b="0" cap="all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007608" y="2750990"/>
            <a:ext cx="4663440" cy="32004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C8A5EAC-3DEB-4B63-9CF0-A4BCEB62A77D}" type="datetimeFigureOut">
              <a:rPr kumimoji="0" lang="ru-RU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25.04.2022</a:t>
            </a:fld>
            <a:endParaRPr kumimoji="0" lang="ru-RU" sz="9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9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A61E231-1427-4989-AB27-4CBC079DB9E2}" type="slidenum">
              <a:rPr kumimoji="0" lang="ru-RU" sz="900" b="0" i="0" u="none" strike="noStrike" kern="1200" cap="none" spc="0" normalizeH="0" baseline="0" noProof="0" smtClean="0">
                <a:ln>
                  <a:noFill/>
                </a:ln>
                <a:solidFill>
                  <a:srgbClr val="5FCBEF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900" b="0" i="0" u="none" strike="noStrike" kern="1200" cap="none" spc="0" normalizeH="0" baseline="0" noProof="0" dirty="0">
              <a:ln>
                <a:noFill/>
              </a:ln>
              <a:solidFill>
                <a:srgbClr val="5FCBEF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215088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C8A5EAC-3DEB-4B63-9CF0-A4BCEB62A77D}" type="datetimeFigureOut">
              <a:rPr kumimoji="0" lang="ru-RU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25.04.2022</a:t>
            </a:fld>
            <a:endParaRPr kumimoji="0" lang="ru-RU" sz="9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9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A61E231-1427-4989-AB27-4CBC079DB9E2}" type="slidenum">
              <a:rPr kumimoji="0" lang="ru-RU" sz="900" b="0" i="0" u="none" strike="noStrike" kern="1200" cap="none" spc="0" normalizeH="0" baseline="0" noProof="0" smtClean="0">
                <a:ln>
                  <a:noFill/>
                </a:ln>
                <a:solidFill>
                  <a:srgbClr val="5FCBEF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900" b="0" i="0" u="none" strike="noStrike" kern="1200" cap="none" spc="0" normalizeH="0" baseline="0" noProof="0" dirty="0">
              <a:ln>
                <a:noFill/>
              </a:ln>
              <a:solidFill>
                <a:srgbClr val="5FCBEF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281799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C8A5EAC-3DEB-4B63-9CF0-A4BCEB62A77D}" type="datetimeFigureOut">
              <a:rPr kumimoji="0" lang="ru-RU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25.04.2022</a:t>
            </a:fld>
            <a:endParaRPr kumimoji="0" lang="ru-RU" sz="9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9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A61E231-1427-4989-AB27-4CBC079DB9E2}" type="slidenum">
              <a:rPr kumimoji="0" lang="ru-RU" sz="900" b="0" i="0" u="none" strike="noStrike" kern="1200" cap="none" spc="0" normalizeH="0" baseline="0" noProof="0" smtClean="0">
                <a:ln>
                  <a:noFill/>
                </a:ln>
                <a:solidFill>
                  <a:srgbClr val="5FCBEF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900" b="0" i="0" u="none" strike="noStrike" kern="1200" cap="none" spc="0" normalizeH="0" baseline="0" noProof="0" dirty="0">
              <a:ln>
                <a:noFill/>
              </a:ln>
              <a:solidFill>
                <a:srgbClr val="5FCBEF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790151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620000" y="0"/>
            <a:ext cx="457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8261404" y="542282"/>
            <a:ext cx="3383280" cy="1920240"/>
          </a:xfrm>
        </p:spPr>
        <p:txBody>
          <a:bodyPr anchor="b">
            <a:noAutofit/>
          </a:bodyPr>
          <a:lstStyle>
            <a:lvl1pPr>
              <a:lnSpc>
                <a:spcPct val="85000"/>
              </a:lnSpc>
              <a:defRPr sz="400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762000"/>
            <a:ext cx="6096000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75982" y="2511813"/>
            <a:ext cx="3398520" cy="3126987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>
                <a:solidFill>
                  <a:srgbClr val="262626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C8A5EAC-3DEB-4B63-9CF0-A4BCEB62A77D}" type="datetimeFigureOut">
              <a:rPr kumimoji="0" lang="ru-RU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25.04.2022</a:t>
            </a:fld>
            <a:endParaRPr kumimoji="0" lang="ru-RU" sz="9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9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0000"/>
                  </a:srgbClr>
                </a:solidFill>
              </a:defRPr>
            </a:lvl1pPr>
          </a:lstStyle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A61E231-1427-4989-AB27-4CBC079DB9E2}" type="slidenum">
              <a:rPr kumimoji="0" lang="ru-RU" sz="900" b="0" i="0" u="none" strike="noStrike" kern="1200" cap="none" spc="0" normalizeH="0" baseline="0" noProof="0" smtClean="0">
                <a:ln>
                  <a:noFill/>
                </a:ln>
                <a:solidFill>
                  <a:srgbClr val="5FCBEF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900" b="0" i="0" u="none" strike="noStrike" kern="1200" cap="none" spc="0" normalizeH="0" baseline="0" noProof="0" dirty="0">
              <a:ln>
                <a:noFill/>
              </a:ln>
              <a:solidFill>
                <a:srgbClr val="5FCBEF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736235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9224" y="5418667"/>
            <a:ext cx="10780776" cy="613283"/>
          </a:xfrm>
        </p:spPr>
        <p:txBody>
          <a:bodyPr anchor="b">
            <a:normAutofit/>
          </a:bodyPr>
          <a:lstStyle>
            <a:lvl1pPr>
              <a:defRPr sz="32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12192000" cy="5330952"/>
          </a:xfrm>
          <a:solidFill>
            <a:schemeClr val="accent1">
              <a:lumMod val="40000"/>
              <a:lumOff val="60000"/>
            </a:schemeClr>
          </a:solidFill>
        </p:spPr>
        <p:txBody>
          <a:bodyPr anchor="t"/>
          <a:lstStyle>
            <a:lvl1pPr marL="0" indent="0" algn="ctr">
              <a:spcBef>
                <a:spcPts val="800"/>
              </a:spcBef>
              <a:buNone/>
              <a:defRPr sz="3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656" y="5909735"/>
            <a:ext cx="9229344" cy="5334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400">
                <a:solidFill>
                  <a:srgbClr val="262626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C8A5EAC-3DEB-4B63-9CF0-A4BCEB62A77D}" type="datetimeFigureOut">
              <a:rPr kumimoji="0" lang="ru-RU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25.04.2022</a:t>
            </a:fld>
            <a:endParaRPr kumimoji="0" lang="ru-RU" sz="9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9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5000"/>
                  </a:srgbClr>
                </a:solidFill>
              </a:defRPr>
            </a:lvl1pPr>
          </a:lstStyle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A61E231-1427-4989-AB27-4CBC079DB9E2}" type="slidenum">
              <a:rPr kumimoji="0" lang="ru-RU" sz="900" b="0" i="0" u="none" strike="noStrike" kern="1200" cap="none" spc="0" normalizeH="0" baseline="0" noProof="0" smtClean="0">
                <a:ln>
                  <a:noFill/>
                </a:ln>
                <a:solidFill>
                  <a:srgbClr val="5FCBEF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900" b="0" i="0" u="none" strike="noStrike" kern="1200" cap="none" spc="0" normalizeH="0" baseline="0" noProof="0" dirty="0">
              <a:ln>
                <a:noFill/>
              </a:ln>
              <a:solidFill>
                <a:srgbClr val="5FCBEF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9796994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C8A5EAC-3DEB-4B63-9CF0-A4BCEB62A77D}" type="datetimeFigureOut">
              <a:rPr kumimoji="0" lang="ru-RU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25.04.2022</a:t>
            </a:fld>
            <a:endParaRPr kumimoji="0" lang="ru-RU" sz="9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9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A61E231-1427-4989-AB27-4CBC079DB9E2}" type="slidenum">
              <a:rPr kumimoji="0" lang="ru-RU" sz="900" b="0" i="0" u="none" strike="noStrike" kern="1200" cap="none" spc="0" normalizeH="0" baseline="0" noProof="0" smtClean="0">
                <a:ln>
                  <a:noFill/>
                </a:ln>
                <a:solidFill>
                  <a:srgbClr val="5FCBEF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900" b="0" i="0" u="none" strike="noStrike" kern="1200" cap="none" spc="0" normalizeH="0" baseline="0" noProof="0" dirty="0">
              <a:ln>
                <a:noFill/>
              </a:ln>
              <a:solidFill>
                <a:srgbClr val="5FCBEF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039292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43950" y="695325"/>
            <a:ext cx="2628900" cy="48006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1525" y="714375"/>
            <a:ext cx="7734300" cy="540067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C8A5EAC-3DEB-4B63-9CF0-A4BCEB62A77D}" type="datetimeFigureOut">
              <a:rPr kumimoji="0" lang="ru-RU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25.04.2022</a:t>
            </a:fld>
            <a:endParaRPr kumimoji="0" lang="ru-RU" sz="9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9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A61E231-1427-4989-AB27-4CBC079DB9E2}" type="slidenum">
              <a:rPr kumimoji="0" lang="ru-RU" sz="900" b="0" i="0" u="none" strike="noStrike" kern="1200" cap="none" spc="0" normalizeH="0" baseline="0" noProof="0" smtClean="0">
                <a:ln>
                  <a:noFill/>
                </a:ln>
                <a:solidFill>
                  <a:srgbClr val="5FCBEF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900" b="0" i="0" u="none" strike="noStrike" kern="1200" cap="none" spc="0" normalizeH="0" baseline="0" noProof="0" dirty="0">
              <a:ln>
                <a:noFill/>
              </a:ln>
              <a:solidFill>
                <a:srgbClr val="5FCBEF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698153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43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57224" y="499533"/>
            <a:ext cx="10772775" cy="165819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011680"/>
            <a:ext cx="10753725" cy="376618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5800" y="6412447"/>
            <a:ext cx="41148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50">
                <a:solidFill>
                  <a:schemeClr val="tx1">
                    <a:alpha val="80000"/>
                  </a:schemeClr>
                </a:solidFill>
              </a:defRPr>
            </a:lvl1pPr>
          </a:lstStyle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C8A5EAC-3DEB-4B63-9CF0-A4BCEB62A77D}" type="datetimeFigureOut">
              <a:rPr kumimoji="0" lang="ru-RU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25.04.2022</a:t>
            </a:fld>
            <a:endParaRPr kumimoji="0" lang="ru-RU" sz="9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554697"/>
            <a:ext cx="50292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50" cap="all" baseline="0">
                <a:solidFill>
                  <a:schemeClr val="tx1">
                    <a:alpha val="80000"/>
                  </a:schemeClr>
                </a:solidFill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9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926" y="5876412"/>
            <a:ext cx="2926080" cy="139703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300" b="0">
                <a:ln>
                  <a:noFill/>
                </a:ln>
                <a:solidFill>
                  <a:schemeClr val="accent1">
                    <a:alpha val="25000"/>
                  </a:schemeClr>
                </a:solidFill>
                <a:latin typeface="+mj-lt"/>
              </a:defRPr>
            </a:lvl1pPr>
          </a:lstStyle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A61E231-1427-4989-AB27-4CBC079DB9E2}" type="slidenum">
              <a:rPr kumimoji="0" lang="ru-RU" sz="900" b="0" i="0" u="none" strike="noStrike" kern="1200" cap="none" spc="0" normalizeH="0" baseline="0" noProof="0" smtClean="0">
                <a:ln>
                  <a:noFill/>
                </a:ln>
                <a:solidFill>
                  <a:srgbClr val="5FCBEF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900" b="0" i="0" u="none" strike="noStrike" kern="1200" cap="none" spc="0" normalizeH="0" baseline="0" noProof="0" dirty="0">
              <a:ln>
                <a:noFill/>
              </a:ln>
              <a:solidFill>
                <a:srgbClr val="5FCBEF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484164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4" r:id="rId1"/>
    <p:sldLayoutId id="2147483745" r:id="rId2"/>
    <p:sldLayoutId id="2147483746" r:id="rId3"/>
    <p:sldLayoutId id="2147483747" r:id="rId4"/>
    <p:sldLayoutId id="2147483748" r:id="rId5"/>
    <p:sldLayoutId id="2147483749" r:id="rId6"/>
    <p:sldLayoutId id="2147483750" r:id="rId7"/>
    <p:sldLayoutId id="2147483751" r:id="rId8"/>
    <p:sldLayoutId id="2147483752" r:id="rId9"/>
    <p:sldLayoutId id="2147483753" r:id="rId10"/>
    <p:sldLayoutId id="2147483754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5400" kern="1200" spc="-120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85000"/>
        </a:lnSpc>
        <a:spcBef>
          <a:spcPts val="1300"/>
        </a:spcBef>
        <a:buFont typeface="Arial" pitchFamily="34" charset="0"/>
        <a:buChar char=" 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347472" indent="-3429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548640" indent="-54864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2000" i="1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822960" indent="-82296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097280" indent="-109728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2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6pPr>
      <a:lvl7pPr marL="14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7pPr>
      <a:lvl8pPr marL="16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8pPr>
      <a:lvl9pPr marL="18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login.consultant.ru/link/?req=doc&amp;base=LAW&amp;n=381521&amp;date=28.04.2021&amp;demo=1&amp;dst=4120&amp;fld=134" TargetMode="External"/><Relationship Id="rId2" Type="http://schemas.openxmlformats.org/officeDocument/2006/relationships/hyperlink" Target="https://login.consultant.ru/link/?req=doc&amp;base=LAW&amp;n=313212&amp;date=28.04.2021&amp;demo=1&amp;dst=100023&amp;fld=134" TargetMode="Externa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6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0.png"/><Relationship Id="rId4" Type="http://schemas.openxmlformats.org/officeDocument/2006/relationships/image" Target="../media/image19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3.xml"/><Relationship Id="rId4" Type="http://schemas.openxmlformats.org/officeDocument/2006/relationships/hyperlink" Target="http://checkege.rustest.ru/" TargetMode="Externa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hyperlink" Target="https://login.consultant.ru/link/?req=doc&amp;base=LAW&amp;n=313212&amp;date=28.04.2021&amp;demo=1&amp;dst=100023&amp;fld=134" TargetMode="External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://obrnadzor.gov.ru/gia/gia-11/" TargetMode="External"/><Relationship Id="rId2" Type="http://schemas.openxmlformats.org/officeDocument/2006/relationships/hyperlink" Target="https://fipi.ru/ege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hyperlink" Target="https://ege15.ru/files/news" TargetMode="External"/><Relationship Id="rId4" Type="http://schemas.openxmlformats.org/officeDocument/2006/relationships/hyperlink" Target="http://mon.alania.gov.ru/pages/5156" TargetMode="Externa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9.png"/><Relationship Id="rId4" Type="http://schemas.openxmlformats.org/officeDocument/2006/relationships/image" Target="../media/image29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7" Type="http://schemas.openxmlformats.org/officeDocument/2006/relationships/image" Target="../media/image6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3554" y="2614410"/>
            <a:ext cx="8596668" cy="132080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Классный час на тему </a:t>
            </a:r>
            <a:br>
              <a:rPr lang="ru-RU" sz="4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«Подготовка к   ЕГЭ 2022 г.»</a:t>
            </a:r>
            <a:endParaRPr lang="ru-RU" sz="48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Содержимое 4"/>
          <p:cNvSpPr txBox="1">
            <a:spLocks/>
          </p:cNvSpPr>
          <p:nvPr/>
        </p:nvSpPr>
        <p:spPr>
          <a:xfrm>
            <a:off x="5088787" y="5705475"/>
            <a:ext cx="3887788" cy="1152525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r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5FCBEF"/>
              </a:buClr>
              <a:buSzPct val="80000"/>
              <a:buFontTx/>
              <a:buNone/>
              <a:tabLst/>
              <a:defRPr/>
            </a:pPr>
            <a:r>
              <a:rPr kumimoji="0" lang="ru-RU" altLang="ru-RU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5FCBEF">
                    <a:lumMod val="75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endParaRPr kumimoji="0" lang="ru-RU" altLang="ru-RU" sz="1800" b="1" i="0" u="none" strike="noStrike" kern="1200" cap="none" spc="0" normalizeH="0" baseline="0" noProof="0" dirty="0">
              <a:ln>
                <a:noFill/>
              </a:ln>
              <a:solidFill>
                <a:srgbClr val="5FCBEF">
                  <a:lumMod val="75000"/>
                </a:srgbClr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342900" marR="0" lvl="0" indent="-342900" algn="r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5FCBEF"/>
              </a:buClr>
              <a:buSzPct val="80000"/>
              <a:buFontTx/>
              <a:buNone/>
              <a:tabLst/>
              <a:defRPr/>
            </a:pPr>
            <a:r>
              <a:rPr kumimoji="0" lang="ru-RU" altLang="ru-RU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5FCBEF">
                    <a:lumMod val="75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.</a:t>
            </a:r>
            <a:endParaRPr kumimoji="0" lang="ru-RU" altLang="ru-RU" sz="1800" b="1" i="0" u="none" strike="noStrike" kern="1200" cap="none" spc="0" normalizeH="0" baseline="0" noProof="0" dirty="0">
              <a:ln>
                <a:noFill/>
              </a:ln>
              <a:solidFill>
                <a:srgbClr val="5FCBEF">
                  <a:lumMod val="75000"/>
                </a:srgbClr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85656" y="-1"/>
            <a:ext cx="4606344" cy="2579553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123051"/>
            <a:ext cx="4215685" cy="27994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97209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267878" y="84648"/>
            <a:ext cx="10869909" cy="662328"/>
          </a:xfrm>
        </p:spPr>
        <p:txBody>
          <a:bodyPr>
            <a:noAutofit/>
          </a:bodyPr>
          <a:lstStyle/>
          <a:p>
            <a:pPr algn="ctr"/>
            <a:r>
              <a:rPr lang="ru-RU" sz="40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Расписание </a:t>
            </a:r>
            <a:r>
              <a:rPr lang="ru-RU" sz="4000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проведения ЕГЭ в 2022 </a:t>
            </a:r>
            <a:r>
              <a:rPr lang="ru-RU" sz="40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г.</a:t>
            </a:r>
            <a:endParaRPr lang="ru-RU" sz="4000" dirty="0">
              <a:solidFill>
                <a:srgbClr val="FF000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065289" y="560089"/>
            <a:ext cx="4750465" cy="5837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32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Основной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32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период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8815754" y="3024370"/>
            <a:ext cx="3025864" cy="3687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endParaRPr lang="ru-RU" dirty="0"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6454" y="1143839"/>
            <a:ext cx="11285164" cy="5604737"/>
          </a:xfrm>
          <a:prstGeom prst="rect">
            <a:avLst/>
          </a:prstGeom>
          <a:ln w="88900" cap="sq" cmpd="thickThin">
            <a:solidFill>
              <a:schemeClr val="tx2">
                <a:lumMod val="50000"/>
                <a:lumOff val="50000"/>
              </a:schemeClr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52737" y="-8323"/>
            <a:ext cx="2339263" cy="13101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9259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764125" y="1516966"/>
            <a:ext cx="10679322" cy="38595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ru-RU" sz="2800" b="1" dirty="0">
                <a:solidFill>
                  <a:srgbClr val="C00000"/>
                </a:solidFill>
              </a:rPr>
              <a:t>Для получения аттестата </a:t>
            </a:r>
            <a:r>
              <a:rPr lang="ru-RU" sz="2400" b="1" dirty="0">
                <a:solidFill>
                  <a:srgbClr val="C00000"/>
                </a:solidFill>
              </a:rPr>
              <a:t>выпускники текущего года сдают обязательные предметы — русский язык и </a:t>
            </a:r>
            <a:r>
              <a:rPr lang="ru-RU" sz="2400" b="1" dirty="0" smtClean="0">
                <a:solidFill>
                  <a:srgbClr val="C00000"/>
                </a:solidFill>
              </a:rPr>
              <a:t>математику </a:t>
            </a:r>
          </a:p>
          <a:p>
            <a:pPr algn="ctr">
              <a:lnSpc>
                <a:spcPct val="120000"/>
              </a:lnSpc>
            </a:pPr>
            <a:r>
              <a:rPr lang="ru-RU" sz="2400" b="1" dirty="0" smtClean="0">
                <a:solidFill>
                  <a:srgbClr val="C00000"/>
                </a:solidFill>
              </a:rPr>
              <a:t>(базового</a:t>
            </a:r>
            <a:r>
              <a:rPr lang="ru-RU" sz="3200" b="1" dirty="0" smtClean="0">
                <a:solidFill>
                  <a:srgbClr val="C00000"/>
                </a:solidFill>
              </a:rPr>
              <a:t> или </a:t>
            </a:r>
            <a:r>
              <a:rPr lang="ru-RU" sz="2400" b="1" dirty="0" smtClean="0">
                <a:solidFill>
                  <a:srgbClr val="C00000"/>
                </a:solidFill>
              </a:rPr>
              <a:t>профильного уровня). </a:t>
            </a:r>
          </a:p>
          <a:p>
            <a:pPr algn="ctr">
              <a:lnSpc>
                <a:spcPct val="120000"/>
              </a:lnSpc>
            </a:pPr>
            <a:r>
              <a:rPr lang="ru-RU" sz="2400" b="1" dirty="0" smtClean="0">
                <a:solidFill>
                  <a:srgbClr val="002060"/>
                </a:solidFill>
              </a:rPr>
              <a:t>Для получения аттестата необходимо набрать баллы :</a:t>
            </a:r>
          </a:p>
          <a:p>
            <a:pPr algn="ctr">
              <a:lnSpc>
                <a:spcPct val="120000"/>
              </a:lnSpc>
            </a:pPr>
            <a:r>
              <a:rPr lang="ru-RU" sz="2400" b="1" dirty="0" smtClean="0">
                <a:solidFill>
                  <a:srgbClr val="002060"/>
                </a:solidFill>
              </a:rPr>
              <a:t>Русский язык – 24 балла,</a:t>
            </a:r>
          </a:p>
          <a:p>
            <a:pPr algn="ctr">
              <a:lnSpc>
                <a:spcPct val="120000"/>
              </a:lnSpc>
            </a:pPr>
            <a:r>
              <a:rPr lang="ru-RU" sz="2400" b="1" dirty="0" smtClean="0">
                <a:solidFill>
                  <a:srgbClr val="002060"/>
                </a:solidFill>
              </a:rPr>
              <a:t>Математика профильная – 27 баллов / базовая – оценку «3».</a:t>
            </a:r>
            <a:endParaRPr lang="ru-RU" sz="2400" b="1" dirty="0">
              <a:solidFill>
                <a:srgbClr val="002060"/>
              </a:solidFill>
            </a:endParaRPr>
          </a:p>
          <a:p>
            <a:pPr algn="ctr">
              <a:lnSpc>
                <a:spcPct val="120000"/>
              </a:lnSpc>
            </a:pPr>
            <a:endParaRPr lang="ru-RU" sz="2400" b="1" dirty="0">
              <a:solidFill>
                <a:srgbClr val="C00000"/>
              </a:solidFill>
            </a:endParaRPr>
          </a:p>
          <a:p>
            <a:pPr algn="ctr">
              <a:lnSpc>
                <a:spcPct val="120000"/>
              </a:lnSpc>
            </a:pPr>
            <a:r>
              <a:rPr lang="ru-RU" sz="2400" b="1" dirty="0">
                <a:solidFill>
                  <a:srgbClr val="C00000"/>
                </a:solidFill>
              </a:rPr>
              <a:t>Другие предметы ЕГЭ участники сдают на добровольной основе.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02860" y="29841"/>
            <a:ext cx="2789140" cy="1562064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573" y="5302617"/>
            <a:ext cx="2069044" cy="1487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39526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57224" y="499533"/>
            <a:ext cx="9349661" cy="1658198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НЕУДОВЛЕТВОРИТЕЛЬНЫЙ РЕЗУЛЬТАТ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6656" y="1751528"/>
            <a:ext cx="10753725" cy="4507604"/>
          </a:xfrm>
        </p:spPr>
        <p:txBody>
          <a:bodyPr>
            <a:normAutofit/>
          </a:bodyPr>
          <a:lstStyle/>
          <a:p>
            <a:pPr marL="16933" marR="6773" indent="1219170" algn="just">
              <a:lnSpc>
                <a:spcPct val="113999"/>
              </a:lnSpc>
              <a:spcBef>
                <a:spcPts val="133"/>
              </a:spcBef>
            </a:pPr>
            <a:r>
              <a:rPr lang="ru-RU" spc="-2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Если</a:t>
            </a:r>
            <a:r>
              <a:rPr lang="ru-RU" spc="-13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7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выпускник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13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текущего</a:t>
            </a:r>
            <a:r>
              <a:rPr lang="ru-RU" spc="-7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27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года</a:t>
            </a:r>
            <a:r>
              <a:rPr lang="ru-RU" spc="-2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13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получает</a:t>
            </a:r>
            <a:r>
              <a:rPr lang="ru-RU" spc="-7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27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</a:t>
            </a:r>
            <a:r>
              <a:rPr lang="ru-RU" spc="-2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13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ниже</a:t>
            </a:r>
            <a:r>
              <a:rPr lang="ru-RU" spc="-7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минимального </a:t>
            </a:r>
            <a:r>
              <a:rPr lang="ru-RU" spc="-553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13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количества</a:t>
            </a:r>
            <a:r>
              <a:rPr lang="ru-RU" spc="-7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баллов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</a:t>
            </a:r>
            <a:r>
              <a:rPr lang="ru-RU" spc="7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2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одному</a:t>
            </a:r>
            <a:r>
              <a:rPr lang="ru-RU" spc="-13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7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13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обязательных</a:t>
            </a:r>
            <a:r>
              <a:rPr lang="ru-RU" spc="-7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13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предметов</a:t>
            </a:r>
            <a:r>
              <a:rPr lang="ru-RU" spc="-7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13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(русский</a:t>
            </a:r>
            <a:r>
              <a:rPr lang="ru-RU" spc="-7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язык</a:t>
            </a:r>
            <a:r>
              <a:rPr lang="ru-RU" spc="7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7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или 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13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математика),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2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</a:t>
            </a:r>
            <a:r>
              <a:rPr lang="ru-RU" spc="7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7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он</a:t>
            </a:r>
            <a:r>
              <a:rPr lang="ru-RU" spc="7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2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может</a:t>
            </a: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7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пересдать</a:t>
            </a:r>
            <a:r>
              <a:rPr lang="ru-RU" spc="7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2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этот</a:t>
            </a:r>
            <a:r>
              <a:rPr lang="ru-RU" spc="7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экзамен в</a:t>
            </a:r>
            <a:r>
              <a:rPr lang="ru-RU" spc="7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2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этом</a:t>
            </a:r>
            <a:r>
              <a:rPr lang="ru-RU" spc="7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33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году</a:t>
            </a:r>
            <a:r>
              <a:rPr lang="ru-RU" spc="7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pc="-7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резервные</a:t>
            </a: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7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дни.</a:t>
            </a:r>
            <a:endParaRPr lang="ru-RU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6933" marR="6773" indent="1219170" algn="just">
              <a:lnSpc>
                <a:spcPct val="113999"/>
              </a:lnSpc>
              <a:spcBef>
                <a:spcPts val="133"/>
              </a:spcBef>
            </a:pPr>
            <a:r>
              <a:rPr lang="ru-RU" spc="-2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Если </a:t>
            </a:r>
            <a:r>
              <a:rPr lang="ru-RU" spc="-7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выпускник </a:t>
            </a:r>
            <a:r>
              <a:rPr lang="ru-RU" spc="-13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текущего </a:t>
            </a:r>
            <a:r>
              <a:rPr lang="ru-RU" spc="-27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года </a:t>
            </a:r>
            <a:r>
              <a:rPr lang="ru-RU" spc="-13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получает </a:t>
            </a:r>
            <a:r>
              <a:rPr lang="ru-RU" spc="-27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</a:t>
            </a:r>
            <a:r>
              <a:rPr lang="ru-RU" spc="-13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ниже </a:t>
            </a:r>
            <a:r>
              <a:rPr lang="ru-RU" spc="-7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минимального 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13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количества </a:t>
            </a:r>
            <a:r>
              <a:rPr lang="ru-RU" spc="-7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баллов 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по </a:t>
            </a:r>
            <a:r>
              <a:rPr lang="ru-RU" spc="-2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русскому </a:t>
            </a:r>
            <a:r>
              <a:rPr lang="ru-RU" spc="-13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языку, 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по </a:t>
            </a:r>
            <a:r>
              <a:rPr lang="ru-RU" spc="-13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математике, </a:t>
            </a:r>
            <a:r>
              <a:rPr lang="ru-RU" spc="-7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он </a:t>
            </a:r>
            <a:r>
              <a:rPr lang="ru-RU" spc="-13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сможет </a:t>
            </a:r>
            <a:r>
              <a:rPr lang="ru-RU" spc="-7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пересдать 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ЕГЭ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</a:t>
            </a:r>
            <a:r>
              <a:rPr lang="ru-RU" spc="-7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ранее</a:t>
            </a: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7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01</a:t>
            </a: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7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сентября</a:t>
            </a: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13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текущего</a:t>
            </a: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27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года</a:t>
            </a: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(в </a:t>
            </a:r>
            <a:r>
              <a:rPr lang="ru-RU" spc="-13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дополнительный</a:t>
            </a:r>
            <a:r>
              <a:rPr lang="ru-RU" spc="-7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13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период).</a:t>
            </a: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pc="-2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этом </a:t>
            </a:r>
            <a:r>
              <a:rPr lang="ru-RU" spc="-7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случае вместо аттестата выпускнику выдается справка об обучении </a:t>
            </a: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7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установленного образца.</a:t>
            </a:r>
            <a:endParaRPr lang="ru-RU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6933" marR="6773" indent="1219170" algn="just">
              <a:lnSpc>
                <a:spcPct val="113999"/>
              </a:lnSpc>
              <a:spcBef>
                <a:spcPts val="133"/>
              </a:spcBef>
            </a:pPr>
            <a:endParaRPr lang="ru-RU" b="1" spc="-7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6933" marR="6773" indent="1219170" algn="just">
              <a:lnSpc>
                <a:spcPct val="113999"/>
              </a:lnSpc>
              <a:spcBef>
                <a:spcPts val="133"/>
              </a:spcBef>
            </a:pPr>
            <a:r>
              <a:rPr lang="ru-RU" b="1" spc="-7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Предметы</a:t>
            </a:r>
            <a:r>
              <a:rPr lang="ru-RU" b="1" spc="-13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</a:t>
            </a:r>
            <a:r>
              <a:rPr lang="ru-RU" b="1" spc="-7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выбору</a:t>
            </a:r>
            <a:r>
              <a:rPr lang="ru-RU" b="1" spc="-13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b="1" spc="-7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spc="-13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текущем </a:t>
            </a:r>
            <a:r>
              <a:rPr lang="ru-RU" b="1" spc="-33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году</a:t>
            </a:r>
            <a:r>
              <a:rPr lang="ru-RU" b="1" spc="-7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</a:t>
            </a:r>
            <a:r>
              <a:rPr lang="ru-RU" b="1" spc="-7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пересдаются.</a:t>
            </a:r>
            <a:endParaRPr lang="ru-RU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99790" y="0"/>
            <a:ext cx="2792210" cy="15607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84399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7729" y="355288"/>
            <a:ext cx="11405487" cy="64292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53039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8800" dirty="0">
                <a:solidFill>
                  <a:srgbClr val="C00000"/>
                </a:solidFill>
              </a:rPr>
              <a:t>Внимание!</a:t>
            </a:r>
            <a:br>
              <a:rPr lang="ru-RU" sz="8800" dirty="0">
                <a:solidFill>
                  <a:srgbClr val="C00000"/>
                </a:solidFill>
              </a:rPr>
            </a:br>
            <a:endParaRPr lang="ru-RU" dirty="0"/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lnSpc>
                <a:spcPct val="200000"/>
              </a:lnSpc>
            </a:pPr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Минимальные проходные баллы ЕГЭ для поступления необходимо смотреть на сайте ВУЗа, в который планируете поступать. </a:t>
            </a:r>
          </a:p>
          <a:p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95160" y="0"/>
            <a:ext cx="2596840" cy="1454366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752304"/>
            <a:ext cx="2923504" cy="2105696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95160" y="64472"/>
            <a:ext cx="2596840" cy="1454366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" y="4904704"/>
            <a:ext cx="2923504" cy="2105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98979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4345" y="170021"/>
            <a:ext cx="10772775" cy="1658198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>
                <a:solidFill>
                  <a:srgbClr val="C00000"/>
                </a:solidFill>
              </a:rPr>
              <a:t>Продолжительность</a:t>
            </a:r>
            <a:r>
              <a:rPr lang="ru-RU" b="1" dirty="0" smtClean="0"/>
              <a:t> </a:t>
            </a:r>
            <a:r>
              <a:rPr lang="ru-RU" b="1" dirty="0">
                <a:solidFill>
                  <a:srgbClr val="C00000"/>
                </a:solidFill>
              </a:rPr>
              <a:t>ЕГЭ</a:t>
            </a:r>
            <a:r>
              <a:rPr lang="ru-RU" b="1" dirty="0"/>
              <a:t/>
            </a:r>
            <a:br>
              <a:rPr lang="ru-RU" b="1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200137" y="1740556"/>
            <a:ext cx="7179457" cy="4982215"/>
          </a:xfrm>
        </p:spPr>
        <p:txBody>
          <a:bodyPr>
            <a:normAutofit/>
          </a:bodyPr>
          <a:lstStyle/>
          <a:p>
            <a:pPr fontAlgn="base">
              <a:buFont typeface="Wingdings" panose="05000000000000000000" pitchFamily="2" charset="2"/>
              <a:buChar char="ü"/>
            </a:pP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 часа 55 минут – математика профильного уровня, физика, литература, информатика, биология;</a:t>
            </a:r>
          </a:p>
          <a:p>
            <a:pPr fontAlgn="base">
              <a:buFont typeface="Wingdings" panose="05000000000000000000" pitchFamily="2" charset="2"/>
              <a:buChar char="ü"/>
            </a:pP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 часа 30 минут – русский язык, обществознание;</a:t>
            </a:r>
          </a:p>
          <a:p>
            <a:pPr fontAlgn="base">
              <a:buFont typeface="Wingdings" panose="05000000000000000000" pitchFamily="2" charset="2"/>
              <a:buChar char="ü"/>
            </a:pP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 часа 10 минут – иностранный язык ( английский , французский, немецкий, испанский +17 минут раздела Говорение);</a:t>
            </a:r>
          </a:p>
          <a:p>
            <a:pPr fontAlgn="base">
              <a:buFont typeface="Wingdings" panose="05000000000000000000" pitchFamily="2" charset="2"/>
              <a:buChar char="ü"/>
            </a:pP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 часа – математика базового уровня, история география, китайский язык ( + 14 минут раздел «Говорение» )</a:t>
            </a:r>
          </a:p>
          <a:p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94879" y="0"/>
            <a:ext cx="2597121" cy="145097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44968" y="3863662"/>
            <a:ext cx="5347032" cy="2994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966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57180" y="1"/>
            <a:ext cx="11429999" cy="759854"/>
          </a:xfrm>
        </p:spPr>
        <p:txBody>
          <a:bodyPr>
            <a:normAutofit/>
          </a:bodyPr>
          <a:lstStyle/>
          <a:p>
            <a:r>
              <a:rPr lang="ru-RU" sz="4400" b="1" dirty="0">
                <a:solidFill>
                  <a:srgbClr val="C00000"/>
                </a:solidFill>
              </a:rPr>
              <a:t>Как проходит ЕГЭ? </a:t>
            </a:r>
            <a:r>
              <a:rPr lang="ru-RU" sz="4400" b="1" dirty="0" smtClean="0">
                <a:solidFill>
                  <a:srgbClr val="C00000"/>
                </a:solidFill>
              </a:rPr>
              <a:t>Правила </a:t>
            </a:r>
            <a:r>
              <a:rPr lang="ru-RU" sz="4400" b="1" dirty="0">
                <a:solidFill>
                  <a:srgbClr val="C00000"/>
                </a:solidFill>
              </a:rPr>
              <a:t>и процедуры</a:t>
            </a: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35361" y="810033"/>
            <a:ext cx="3754885" cy="2376202"/>
          </a:xfrm>
          <a:prstGeom prst="rect">
            <a:avLst/>
          </a:prstGeom>
        </p:spPr>
      </p:pic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816754" y="759855"/>
            <a:ext cx="6965655" cy="3767328"/>
          </a:xfrm>
        </p:spPr>
        <p:txBody>
          <a:bodyPr>
            <a:normAutofit lnSpcReduction="10000"/>
          </a:bodyPr>
          <a:lstStyle/>
          <a:p>
            <a:r>
              <a:rPr lang="ru-RU" dirty="0" smtClean="0">
                <a:solidFill>
                  <a:srgbClr val="002060"/>
                </a:solidFill>
              </a:rPr>
              <a:t>Начало экзамена -10.00</a:t>
            </a:r>
          </a:p>
          <a:p>
            <a:r>
              <a:rPr lang="ru-RU" dirty="0" smtClean="0">
                <a:solidFill>
                  <a:srgbClr val="002060"/>
                </a:solidFill>
              </a:rPr>
              <a:t>Вход участников в ППЭ – 9.00.</a:t>
            </a:r>
          </a:p>
          <a:p>
            <a:r>
              <a:rPr lang="ru-RU" dirty="0">
                <a:solidFill>
                  <a:srgbClr val="002060"/>
                </a:solidFill>
              </a:rPr>
              <a:t>Допуск участников экзамена в ППЭ осуществляется при наличии у них документов, удостоверяющих их личность, и при наличии их в списках распределения в данный ППЭ.</a:t>
            </a:r>
          </a:p>
          <a:p>
            <a:r>
              <a:rPr lang="ru-RU" dirty="0">
                <a:solidFill>
                  <a:srgbClr val="002060"/>
                </a:solidFill>
              </a:rPr>
              <a:t>Если участник экзамена опоздал на экзамен, он допускается к сдаче ЕГЭ в установленном порядке, при этом время окончания экзамена не продлевается, о чем сообщается участнику экзамена.</a:t>
            </a:r>
          </a:p>
          <a:p>
            <a:endParaRPr lang="ru-RU" dirty="0" smtClean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01565" y="4110194"/>
            <a:ext cx="4396371" cy="2747806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94879" y="-3507"/>
            <a:ext cx="2597121" cy="1450974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135362" y="4110194"/>
            <a:ext cx="7462472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160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r>
              <a:rPr lang="ru-RU" dirty="0" smtClean="0">
                <a:solidFill>
                  <a:srgbClr val="002060"/>
                </a:solidFill>
                <a:latin typeface="Arial" panose="020B0604020202020204" pitchFamily="34" charset="0"/>
              </a:rPr>
              <a:t>На входе в ППЭ с помощью </a:t>
            </a:r>
            <a:r>
              <a:rPr lang="ru-RU" dirty="0">
                <a:solidFill>
                  <a:srgbClr val="002060"/>
                </a:solidFill>
                <a:latin typeface="Arial" panose="020B0604020202020204" pitchFamily="34" charset="0"/>
              </a:rPr>
              <a:t>стационарных и (или) переносных металлоискателей организаторы </a:t>
            </a:r>
            <a:r>
              <a:rPr lang="ru-RU" dirty="0" smtClean="0">
                <a:solidFill>
                  <a:srgbClr val="002060"/>
                </a:solidFill>
                <a:latin typeface="Arial" panose="020B0604020202020204" pitchFamily="34" charset="0"/>
              </a:rPr>
              <a:t>самостоятельно </a:t>
            </a:r>
            <a:r>
              <a:rPr lang="ru-RU" dirty="0">
                <a:solidFill>
                  <a:srgbClr val="002060"/>
                </a:solidFill>
                <a:latin typeface="Arial" panose="020B0604020202020204" pitchFamily="34" charset="0"/>
              </a:rPr>
              <a:t>или совместно с сотрудниками, осуществляющими охрану правопорядка, </a:t>
            </a:r>
            <a:r>
              <a:rPr lang="ru-RU" dirty="0" smtClean="0">
                <a:solidFill>
                  <a:srgbClr val="002060"/>
                </a:solidFill>
                <a:latin typeface="Arial" panose="020B0604020202020204" pitchFamily="34" charset="0"/>
              </a:rPr>
              <a:t>проверяют </a:t>
            </a:r>
            <a:r>
              <a:rPr lang="ru-RU" dirty="0">
                <a:solidFill>
                  <a:srgbClr val="002060"/>
                </a:solidFill>
                <a:latin typeface="Arial" panose="020B0604020202020204" pitchFamily="34" charset="0"/>
              </a:rPr>
              <a:t>у участников экзаменов наличие запрещенных средств. При появлении сигнала металлоискателя </a:t>
            </a:r>
            <a:r>
              <a:rPr lang="ru-RU" dirty="0" smtClean="0">
                <a:solidFill>
                  <a:srgbClr val="002060"/>
                </a:solidFill>
                <a:latin typeface="Arial" panose="020B0604020202020204" pitchFamily="34" charset="0"/>
              </a:rPr>
              <a:t>организатор </a:t>
            </a:r>
            <a:r>
              <a:rPr lang="ru-RU" dirty="0">
                <a:solidFill>
                  <a:srgbClr val="002060"/>
                </a:solidFill>
                <a:latin typeface="Arial" panose="020B0604020202020204" pitchFamily="34" charset="0"/>
              </a:rPr>
              <a:t>предлагают участнику экзамена показать предмет, вызывающий сигнал, и сдать его в место хранения личных вещей, сопроводив предложение дополнительными </a:t>
            </a:r>
            <a:r>
              <a:rPr lang="ru-RU" dirty="0" smtClean="0">
                <a:solidFill>
                  <a:srgbClr val="002060"/>
                </a:solidFill>
                <a:latin typeface="Arial" panose="020B0604020202020204" pitchFamily="34" charset="0"/>
              </a:rPr>
              <a:t>разъяснениями. </a:t>
            </a:r>
            <a:endParaRPr lang="ru-RU" dirty="0">
              <a:solidFill>
                <a:srgbClr val="002060"/>
              </a:solidFill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94879" y="0"/>
            <a:ext cx="2597121" cy="14509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31272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13167"/>
            <a:ext cx="10772775" cy="1658198"/>
          </a:xfrm>
        </p:spPr>
        <p:txBody>
          <a:bodyPr>
            <a:normAutofit/>
          </a:bodyPr>
          <a:lstStyle/>
          <a:p>
            <a:r>
              <a:rPr lang="ru-RU" b="1" dirty="0">
                <a:solidFill>
                  <a:srgbClr val="C00000"/>
                </a:solidFill>
              </a:rPr>
              <a:t>В день проведения экзамена запрещается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91004" y="1564141"/>
            <a:ext cx="10875693" cy="4660243"/>
          </a:xfrm>
        </p:spPr>
        <p:txBody>
          <a:bodyPr>
            <a:normAutofit fontScale="40000" lnSpcReduction="20000"/>
          </a:bodyPr>
          <a:lstStyle/>
          <a:p>
            <a:pPr algn="just"/>
            <a:r>
              <a:rPr lang="ru-RU" sz="6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6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период с момента входа в ППЭ и до окончания </a:t>
            </a:r>
            <a:r>
              <a:rPr lang="ru-RU" sz="6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экзамена  </a:t>
            </a:r>
            <a:r>
              <a:rPr lang="ru-RU" sz="6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ППЭ участникам экзамена </a:t>
            </a:r>
            <a:r>
              <a:rPr lang="ru-RU" sz="6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запрещается:</a:t>
            </a:r>
          </a:p>
          <a:p>
            <a:pPr algn="just">
              <a:buFont typeface="Wingdings" panose="05000000000000000000" pitchFamily="2" charset="2"/>
              <a:buChar char="ü"/>
            </a:pPr>
            <a:r>
              <a:rPr lang="ru-RU" sz="6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6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иметь при себе уведомление о регистрации на экзамены (необходимо оставить в месте для хранения личных вещей, которое организовано до входа в ППЭ, или отдать сопровождающему от образовательной организации</a:t>
            </a:r>
            <a:r>
              <a:rPr lang="ru-RU" sz="6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),</a:t>
            </a:r>
          </a:p>
          <a:p>
            <a:pPr algn="just">
              <a:buFont typeface="Wingdings" panose="05000000000000000000" pitchFamily="2" charset="2"/>
              <a:buChar char="ü"/>
            </a:pPr>
            <a:r>
              <a:rPr lang="ru-RU" sz="6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6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иметь при себе </a:t>
            </a:r>
            <a:r>
              <a:rPr lang="ru-RU" sz="6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средства </a:t>
            </a:r>
            <a:r>
              <a:rPr lang="ru-RU" sz="6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связи, электронно-вычислительную технику, фото-, аудио- и видеоаппаратуру, справочные материалы, письменные заметки и иные средства хранения и передачи информации, </a:t>
            </a:r>
            <a:endParaRPr lang="ru-RU" sz="60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buFont typeface="Wingdings" panose="05000000000000000000" pitchFamily="2" charset="2"/>
              <a:buChar char="ü"/>
            </a:pPr>
            <a:r>
              <a:rPr lang="ru-RU" sz="6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выносить </a:t>
            </a:r>
            <a:r>
              <a:rPr lang="ru-RU" sz="6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 аудиторий письменные заметки и иные средства хранения и передачи информации, </a:t>
            </a:r>
            <a:endParaRPr lang="ru-RU" sz="60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buFont typeface="Wingdings" panose="05000000000000000000" pitchFamily="2" charset="2"/>
              <a:buChar char="ü"/>
            </a:pPr>
            <a:r>
              <a:rPr lang="ru-RU" sz="6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 </a:t>
            </a:r>
            <a:r>
              <a:rPr lang="ru-RU" sz="6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ППЭ и аудиторий ППЭ запрещается выносить экзаменационные материалы, в том числе КИМ и листы бумаги для черновиков со штампом образовательной организации, на базе которой организован ППЭ, на бумажном или электронном носителях, </a:t>
            </a:r>
            <a:endParaRPr lang="ru-RU" sz="60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buFont typeface="Wingdings" panose="05000000000000000000" pitchFamily="2" charset="2"/>
              <a:buChar char="ü"/>
            </a:pPr>
            <a:r>
              <a:rPr lang="ru-RU" sz="6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фотографировать экзаменационные </a:t>
            </a:r>
            <a:r>
              <a:rPr lang="ru-RU" sz="6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материалы.</a:t>
            </a: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94879" y="0"/>
            <a:ext cx="2597121" cy="1450974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94879" y="5420383"/>
            <a:ext cx="2523963" cy="138166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69133" y="5420383"/>
            <a:ext cx="2049434" cy="1431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43292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9246" y="499533"/>
            <a:ext cx="11030754" cy="942901"/>
          </a:xfrm>
        </p:spPr>
        <p:txBody>
          <a:bodyPr>
            <a:noAutofit/>
          </a:bodyPr>
          <a:lstStyle/>
          <a:p>
            <a:r>
              <a:rPr lang="ru-RU" b="1" dirty="0" smtClean="0">
                <a:solidFill>
                  <a:srgbClr val="C00000"/>
                </a:solidFill>
              </a:rPr>
              <a:t/>
            </a:r>
            <a:br>
              <a:rPr lang="ru-RU" b="1" dirty="0" smtClean="0">
                <a:solidFill>
                  <a:srgbClr val="C00000"/>
                </a:solidFill>
              </a:rPr>
            </a:br>
            <a:r>
              <a:rPr lang="ru-RU" b="1" dirty="0" smtClean="0">
                <a:solidFill>
                  <a:srgbClr val="C00000"/>
                </a:solidFill>
              </a:rPr>
              <a:t>Удаление </a:t>
            </a:r>
            <a:r>
              <a:rPr lang="ru-RU" b="1" dirty="0">
                <a:solidFill>
                  <a:srgbClr val="C00000"/>
                </a:solidFill>
              </a:rPr>
              <a:t>участника за </a:t>
            </a:r>
            <a:r>
              <a:rPr lang="ru-RU" b="1" dirty="0" smtClean="0">
                <a:solidFill>
                  <a:srgbClr val="C00000"/>
                </a:solidFill>
              </a:rPr>
              <a:t/>
            </a:r>
            <a:br>
              <a:rPr lang="ru-RU" b="1" dirty="0" smtClean="0">
                <a:solidFill>
                  <a:srgbClr val="C00000"/>
                </a:solidFill>
              </a:rPr>
            </a:br>
            <a:r>
              <a:rPr lang="ru-RU" b="1" dirty="0" smtClean="0">
                <a:solidFill>
                  <a:srgbClr val="C00000"/>
                </a:solidFill>
              </a:rPr>
              <a:t>нарушения </a:t>
            </a:r>
            <a:r>
              <a:rPr lang="ru-RU" b="1" dirty="0">
                <a:solidFill>
                  <a:srgbClr val="C00000"/>
                </a:solidFill>
              </a:rPr>
              <a:t>порядка ГИА </a:t>
            </a:r>
            <a:r>
              <a:rPr lang="ru-RU" b="1" dirty="0" smtClean="0">
                <a:solidFill>
                  <a:srgbClr val="C00000"/>
                </a:solidFill>
              </a:rPr>
              <a:t/>
            </a:r>
            <a:br>
              <a:rPr lang="ru-RU" b="1" dirty="0" smtClean="0">
                <a:solidFill>
                  <a:srgbClr val="C00000"/>
                </a:solidFill>
              </a:rPr>
            </a:b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206320" y="1856467"/>
            <a:ext cx="11416606" cy="3767328"/>
          </a:xfrm>
        </p:spPr>
        <p:txBody>
          <a:bodyPr>
            <a:normAutofit fontScale="25000" lnSpcReduction="20000"/>
          </a:bodyPr>
          <a:lstStyle/>
          <a:p>
            <a:pPr>
              <a:lnSpc>
                <a:spcPct val="120000"/>
              </a:lnSpc>
              <a:buFont typeface="Wingdings" panose="05000000000000000000" pitchFamily="2" charset="2"/>
              <a:buChar char="ü"/>
            </a:pPr>
            <a:r>
              <a:rPr lang="ru-RU" sz="9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Участники экзамена, допустившие нарушение указанных требований или иные нарушения </a:t>
            </a:r>
            <a:r>
              <a:rPr lang="ru-RU" sz="9600" u="sng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Порядка</a:t>
            </a:r>
            <a:r>
              <a:rPr lang="ru-RU" sz="96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проведения </a:t>
            </a:r>
            <a:r>
              <a:rPr lang="ru-RU" sz="9600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ГИА</a:t>
            </a:r>
            <a:r>
              <a:rPr lang="ru-RU" sz="9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9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удаляются с экзамена. </a:t>
            </a:r>
            <a:endParaRPr lang="ru-RU" sz="96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  <a:buFont typeface="Wingdings" panose="05000000000000000000" pitchFamily="2" charset="2"/>
              <a:buChar char="ü"/>
            </a:pPr>
            <a:r>
              <a:rPr lang="ru-RU" sz="9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</a:t>
            </a:r>
            <a:r>
              <a:rPr lang="ru-RU" sz="9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данному факту лицами, ответственными за проведение ЕГЭ в ППЭ, составляется акт, который передается на рассмотрение председателю ГЭК. </a:t>
            </a:r>
            <a:endParaRPr lang="ru-RU" sz="96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  <a:buFont typeface="Wingdings" panose="05000000000000000000" pitchFamily="2" charset="2"/>
              <a:buChar char="ü"/>
            </a:pPr>
            <a:r>
              <a:rPr lang="ru-RU" sz="9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Если </a:t>
            </a:r>
            <a:r>
              <a:rPr lang="ru-RU" sz="9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факт нарушения участником экзамена </a:t>
            </a:r>
            <a:r>
              <a:rPr lang="ru-RU" sz="9600" u="sng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Порядка</a:t>
            </a:r>
            <a:r>
              <a:rPr lang="ru-RU" sz="96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проведения ГИА</a:t>
            </a:r>
            <a:r>
              <a:rPr lang="ru-RU" sz="9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9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подтверждается, председатель ГЭК принимает решение об аннулировании результатов участника экзамена по соответствующему учебному предмету.</a:t>
            </a:r>
          </a:p>
          <a:p>
            <a:pPr>
              <a:lnSpc>
                <a:spcPct val="120000"/>
              </a:lnSpc>
              <a:buFont typeface="Wingdings" panose="05000000000000000000" pitchFamily="2" charset="2"/>
              <a:buChar char="ü"/>
            </a:pPr>
            <a:r>
              <a:rPr lang="ru-RU" sz="9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Нарушение установленного законодательством об образовании порядка проведения государственной итоговой аттестации влечет наложение административного штрафа в соответствии с </a:t>
            </a:r>
            <a:r>
              <a:rPr lang="ru-RU" sz="9600" u="sng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ч. 4 ст. 19.30</a:t>
            </a:r>
            <a:r>
              <a:rPr lang="ru-RU" sz="9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Кодекса Российской Федерации об административных правонарушениях от 30.12.2001 N 195-ФЗ.</a:t>
            </a:r>
          </a:p>
          <a:p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46713" y="0"/>
            <a:ext cx="2597121" cy="14509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2650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1694" y="216900"/>
            <a:ext cx="10772775" cy="1658198"/>
          </a:xfrm>
        </p:spPr>
        <p:txBody>
          <a:bodyPr/>
          <a:lstStyle/>
          <a:p>
            <a:r>
              <a:rPr lang="ru-RU" dirty="0" smtClean="0">
                <a:solidFill>
                  <a:srgbClr val="FF0000"/>
                </a:solidFill>
              </a:rPr>
              <a:t>Внимание!</a:t>
            </a:r>
            <a:br>
              <a:rPr lang="ru-RU" dirty="0" smtClean="0">
                <a:solidFill>
                  <a:srgbClr val="FF0000"/>
                </a:solidFill>
              </a:rPr>
            </a:b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69580" y="937934"/>
            <a:ext cx="12022420" cy="3767328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ü"/>
            </a:pPr>
            <a:r>
              <a:rPr lang="ru-RU" sz="1800" dirty="0" smtClean="0">
                <a:solidFill>
                  <a:srgbClr val="002060"/>
                </a:solidFill>
              </a:rPr>
              <a:t>Видеозаписи проведения экзамена в аудитории просматриваются не только в ходе, но  и по завершении экзамена. В случае обнаружения использования  запрещенных средств результаты экзамены могут быть аннулированы и после их объявления.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sz="1800" dirty="0" smtClean="0">
                <a:solidFill>
                  <a:srgbClr val="002060"/>
                </a:solidFill>
              </a:rPr>
              <a:t>Грубейшим нарушением Порядка проведения ГИА -11 является опубликование в социальных сетях КИМ или его фрагмента. Обнаружение таковых неизбежно влечет аннулирование результата. 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sz="1800" dirty="0">
                <a:solidFill>
                  <a:srgbClr val="002060"/>
                </a:solidFill>
              </a:rPr>
              <a:t>На федеральном уровне в целях осуществления контроля за использованием КИМ и пресечения случаев разглашения информации, содержащейся в КИМ, </a:t>
            </a:r>
            <a:r>
              <a:rPr lang="ru-RU" sz="1800" dirty="0" err="1">
                <a:solidFill>
                  <a:srgbClr val="002060"/>
                </a:solidFill>
              </a:rPr>
              <a:t>Рособрнадзором</a:t>
            </a:r>
            <a:r>
              <a:rPr lang="ru-RU" sz="1800" dirty="0">
                <a:solidFill>
                  <a:srgbClr val="002060"/>
                </a:solidFill>
              </a:rPr>
              <a:t> </a:t>
            </a:r>
            <a:r>
              <a:rPr lang="ru-RU" sz="1800" dirty="0" smtClean="0">
                <a:solidFill>
                  <a:srgbClr val="002060"/>
                </a:solidFill>
              </a:rPr>
              <a:t>создается группа</a:t>
            </a:r>
            <a:r>
              <a:rPr lang="ru-RU" sz="1800" dirty="0">
                <a:solidFill>
                  <a:srgbClr val="002060"/>
                </a:solidFill>
              </a:rPr>
              <a:t>, осуществляющая мониторинг информационно-телекоммуникационной сети "Интернет" на предмет размещения там информации, содержащейся в КИМ (далее - группа мониторинга), которая занимается проверкой сайтов, размещенных в информационно-телекоммуникационной сети "Интернет", на предмет размещения в них в период подготовки и проведения ГИА информации, содержащейся в КИМ</a:t>
            </a:r>
            <a:r>
              <a:rPr lang="ru-RU" sz="1800" dirty="0" smtClean="0">
                <a:solidFill>
                  <a:srgbClr val="002060"/>
                </a:solidFill>
              </a:rPr>
              <a:t>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sz="1800" dirty="0" smtClean="0">
                <a:solidFill>
                  <a:srgbClr val="002060"/>
                </a:solidFill>
              </a:rPr>
              <a:t> </a:t>
            </a:r>
            <a:r>
              <a:rPr lang="ru-RU" sz="1800" dirty="0">
                <a:solidFill>
                  <a:srgbClr val="002060"/>
                </a:solidFill>
              </a:rPr>
              <a:t>В случае выявления материала, потенциально схожего с информацией, содержащейся в КИМ, группа мониторинга с помощью специального программного обеспечения и данных, полученных из федеральной информационной системы, </a:t>
            </a:r>
            <a:r>
              <a:rPr lang="ru-RU" sz="1800" dirty="0" smtClean="0">
                <a:solidFill>
                  <a:srgbClr val="002060"/>
                </a:solidFill>
              </a:rPr>
              <a:t>устанавливает принадлежность КИМ конкретному участнику посредством защитных знаков, расположенных по всему полю КИМ.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sz="1800" dirty="0" smtClean="0">
                <a:solidFill>
                  <a:srgbClr val="002060"/>
                </a:solidFill>
              </a:rPr>
              <a:t>К административной ответственности в виде штрафа привлекаются в таком случае не только  участники, но и организаторы  в аудитории, в которой проводился экзамен.</a:t>
            </a:r>
            <a:endParaRPr lang="ru-RU" sz="1800" dirty="0">
              <a:solidFill>
                <a:srgbClr val="002060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99469" y="0"/>
            <a:ext cx="1892531" cy="937934"/>
          </a:xfrm>
          <a:prstGeom prst="rect">
            <a:avLst/>
          </a:prstGeom>
        </p:spPr>
      </p:pic>
      <p:pic>
        <p:nvPicPr>
          <p:cNvPr id="1028" name="Picture 4" descr="Российские сотовые глушилки оказались бессильны против смартфонов Honor -  CNews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62940" y="5426296"/>
            <a:ext cx="2129060" cy="1415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В Кирове оштрафовали двух подростков за использование на ЕГЭ мобильных  телефонов - Новости Кирова и Кировской области - Город Киров -  Информационный портал г. Киров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6728" y="5425697"/>
            <a:ext cx="3097765" cy="14164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032220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4942" y="151804"/>
            <a:ext cx="10772775" cy="105774"/>
          </a:xfrm>
        </p:spPr>
        <p:txBody>
          <a:bodyPr>
            <a:normAutofit fontScale="90000"/>
          </a:bodyPr>
          <a:lstStyle/>
          <a:p>
            <a:r>
              <a:rPr lang="ru-RU" b="1" dirty="0">
                <a:solidFill>
                  <a:srgbClr val="C00000"/>
                </a:solidFill>
              </a:rPr>
              <a:t/>
            </a:r>
            <a:br>
              <a:rPr lang="ru-RU" b="1" dirty="0">
                <a:solidFill>
                  <a:srgbClr val="C00000"/>
                </a:solidFill>
              </a:rPr>
            </a:br>
            <a:r>
              <a:rPr lang="ru-RU" b="1" dirty="0">
                <a:solidFill>
                  <a:srgbClr val="C00000"/>
                </a:solidFill>
              </a:rPr>
              <a:t>РАЗРЕШЕННЫЕ СРЕДСТВА 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307272" y="1450974"/>
            <a:ext cx="5592807" cy="3767328"/>
          </a:xfrm>
        </p:spPr>
        <p:txBody>
          <a:bodyPr>
            <a:normAutofit fontScale="25000" lnSpcReduction="20000"/>
          </a:bodyPr>
          <a:lstStyle/>
          <a:p>
            <a:endParaRPr lang="ru-RU" dirty="0"/>
          </a:p>
          <a:p>
            <a:r>
              <a:rPr lang="ru-RU" sz="9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Разрешенные предметы:</a:t>
            </a:r>
            <a:endParaRPr lang="ru-RU" sz="96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ru-RU" sz="9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гелевая</a:t>
            </a:r>
            <a:r>
              <a:rPr lang="ru-RU" sz="9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капиллярная ручка с чернилами черного цвета;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sz="9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документ</a:t>
            </a:r>
            <a:r>
              <a:rPr lang="ru-RU" sz="9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удостоверяющий личность;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sz="9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средства </a:t>
            </a:r>
            <a:r>
              <a:rPr lang="ru-RU" sz="9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обучения и воспитания (на отдельных предметах по списку);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sz="9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лекарства </a:t>
            </a:r>
            <a:r>
              <a:rPr lang="ru-RU" sz="9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питание (при необходимости);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sz="9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специальные </a:t>
            </a:r>
            <a:r>
              <a:rPr lang="ru-RU" sz="9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технические средства (для </a:t>
            </a:r>
            <a:r>
              <a:rPr lang="ru-RU" sz="9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лиц с ОВЗ); </a:t>
            </a:r>
            <a:endParaRPr lang="ru-RU" sz="96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ru-RU" sz="9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листы </a:t>
            </a:r>
            <a:r>
              <a:rPr lang="ru-RU" sz="9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бумаги для черновиков со штампом ОО </a:t>
            </a:r>
          </a:p>
          <a:p>
            <a:endParaRPr lang="ru-RU" sz="6000" dirty="0"/>
          </a:p>
        </p:txBody>
      </p:sp>
      <p:sp>
        <p:nvSpPr>
          <p:cNvPr id="6" name="Объект 5"/>
          <p:cNvSpPr>
            <a:spLocks noGrp="1"/>
          </p:cNvSpPr>
          <p:nvPr>
            <p:ph sz="half" idx="1"/>
          </p:nvPr>
        </p:nvSpPr>
        <p:spPr>
          <a:xfrm>
            <a:off x="446471" y="851914"/>
            <a:ext cx="5670994" cy="3767328"/>
          </a:xfrm>
        </p:spPr>
        <p:txBody>
          <a:bodyPr>
            <a:normAutofit fontScale="25000" lnSpcReduction="20000"/>
          </a:bodyPr>
          <a:lstStyle/>
          <a:p>
            <a:r>
              <a:rPr lang="ru-RU" sz="8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Рекомендуется взять с собой на экзамен только необходимые вещи.</a:t>
            </a:r>
          </a:p>
          <a:p>
            <a:r>
              <a:rPr lang="ru-RU" sz="8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8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Иные личные вещи участники экзамена обязаны оставить в специально выделенном месте (помещении) для хранения личных вещей участников экзамена в здании (комплексе зданий), где расположен ППЭ. </a:t>
            </a:r>
            <a:endParaRPr lang="ru-RU" sz="86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8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Указанное </a:t>
            </a:r>
            <a:r>
              <a:rPr lang="ru-RU" sz="8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место для личных вещей участников экзамена организуется до установленной рамки стационарного металлоискателя или до места проведения уполномоченными лицами работ с использованием переносного металлоискателя.</a:t>
            </a:r>
          </a:p>
          <a:p>
            <a:endParaRPr lang="ru-RU" dirty="0">
              <a:solidFill>
                <a:srgbClr val="002060"/>
              </a:solidFill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94879" y="0"/>
            <a:ext cx="2597121" cy="1450974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024" y="4522728"/>
            <a:ext cx="6110708" cy="2058377"/>
          </a:xfrm>
          <a:prstGeom prst="rect">
            <a:avLst/>
          </a:prstGeom>
        </p:spPr>
      </p:pic>
      <p:sp>
        <p:nvSpPr>
          <p:cNvPr id="12" name="Прямоугольник 11"/>
          <p:cNvSpPr/>
          <p:nvPr/>
        </p:nvSpPr>
        <p:spPr>
          <a:xfrm>
            <a:off x="5804079" y="5551916"/>
            <a:ext cx="6096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342900" algn="just">
              <a:spcAft>
                <a:spcPts val="0"/>
              </a:spcAft>
            </a:pP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Внимание! </a:t>
            </a:r>
            <a:r>
              <a:rPr lang="ru-RU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Листы бумаги для черновиков со штампом образовательной организации, на базе которой организован ППЭ и КИМ не проверяются и записи в них не учитываются при обработке экзаменационной работы.</a:t>
            </a:r>
          </a:p>
        </p:txBody>
      </p:sp>
    </p:spTree>
    <p:extLst>
      <p:ext uri="{BB962C8B-B14F-4D97-AF65-F5344CB8AC3E}">
        <p14:creationId xmlns:p14="http://schemas.microsoft.com/office/powerpoint/2010/main" val="9082379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4942" y="216198"/>
            <a:ext cx="10772775" cy="749718"/>
          </a:xfrm>
        </p:spPr>
        <p:txBody>
          <a:bodyPr>
            <a:normAutofit fontScale="90000"/>
          </a:bodyPr>
          <a:lstStyle/>
          <a:p>
            <a:r>
              <a:rPr lang="ru-RU" sz="4400" b="1" dirty="0">
                <a:solidFill>
                  <a:srgbClr val="C00000"/>
                </a:solidFill>
              </a:rPr>
              <a:t>Контроль в ППЭ соблюдения </a:t>
            </a:r>
            <a:r>
              <a:rPr lang="ru-RU" sz="4400" b="1" dirty="0" smtClean="0">
                <a:solidFill>
                  <a:srgbClr val="C00000"/>
                </a:solidFill>
              </a:rPr>
              <a:t/>
            </a:r>
            <a:br>
              <a:rPr lang="ru-RU" sz="4400" b="1" dirty="0" smtClean="0">
                <a:solidFill>
                  <a:srgbClr val="C00000"/>
                </a:solidFill>
              </a:rPr>
            </a:br>
            <a:r>
              <a:rPr lang="ru-RU" sz="4400" b="1" dirty="0" smtClean="0">
                <a:solidFill>
                  <a:srgbClr val="C00000"/>
                </a:solidFill>
              </a:rPr>
              <a:t>Порядка </a:t>
            </a:r>
            <a:r>
              <a:rPr lang="ru-RU" sz="4400" b="1" dirty="0">
                <a:solidFill>
                  <a:srgbClr val="C00000"/>
                </a:solidFill>
              </a:rPr>
              <a:t>ГИА 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61500" y="1182114"/>
            <a:ext cx="7514307" cy="4922472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ü"/>
            </a:pP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ППЭ устанавливаются средства подавления сотовой связи, прошедшие регистрацию в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Роскомнадзоре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аудиториях и штабе (помещении для руководителя ППЭ) ведется видеонаблюдение с трансляцией в штабе и на сайте «Смотри ЕГЭ».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Доступ к сайту 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«Смотри ЕГЭ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имеют представители Рособрнадзора, Министерства  образования и науки и зарегистрированные и аккредитованные онлайн общественные наблюдатели.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ППЭ присутствуют аккредитованные общественные наблюдатели</a:t>
            </a: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ü"/>
            </a:pP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8513508" y="4422371"/>
            <a:ext cx="3678492" cy="2435629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40332" y="0"/>
            <a:ext cx="2597121" cy="1450974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19754" y="1491146"/>
            <a:ext cx="2072246" cy="2931225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5807" y="1881595"/>
            <a:ext cx="2534260" cy="19006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07428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4474" y="34508"/>
            <a:ext cx="10772775" cy="826991"/>
          </a:xfrm>
        </p:spPr>
        <p:txBody>
          <a:bodyPr>
            <a:normAutofit/>
          </a:bodyPr>
          <a:lstStyle/>
          <a:p>
            <a:r>
              <a:rPr lang="ru-RU" sz="4900" b="1" dirty="0">
                <a:solidFill>
                  <a:srgbClr val="C00000"/>
                </a:solidFill>
              </a:rPr>
              <a:t>Поведение в аудитории ППЭ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5640861" y="1643323"/>
            <a:ext cx="6551139" cy="5214677"/>
          </a:xfrm>
        </p:spPr>
        <p:txBody>
          <a:bodyPr>
            <a:normAutofit fontScale="85000" lnSpcReduction="10000"/>
          </a:bodyPr>
          <a:lstStyle/>
          <a:p>
            <a:pPr>
              <a:buFont typeface="Wingdings" panose="05000000000000000000" pitchFamily="2" charset="2"/>
              <a:buChar char="ü"/>
            </a:pPr>
            <a:r>
              <a:rPr lang="ru-RU" sz="31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Участники экзамена занимают рабочие места в аудитории в соответствии со списками распределения. Изменение рабочего места запрещено.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sz="31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 время экзамена участникам экзамена запрещается общаться друг с другом, свободно перемещаться по аудитории и ППЭ, выходить из аудитории без разрешения организатора.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sz="31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выходе из аудитории во время экзамена участник экзамена должен оставить экзаменационные материалы, листы бумаги для черновиков со штампом образовательной организации, на базе которой организован ППЭ, и письменные принадлежности на рабочем столе.</a:t>
            </a:r>
          </a:p>
          <a:p>
            <a:pPr>
              <a:buFont typeface="Wingdings" panose="05000000000000000000" pitchFamily="2" charset="2"/>
              <a:buChar char="ü"/>
            </a:pP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254474" y="1019340"/>
            <a:ext cx="5386472" cy="3767328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ü"/>
            </a:pP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Экзамен начинается с распечатывания в аудитории комплектов экзаменационных материалов и инструктажа.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Время распечатывания и инструктажа не входит во время написания экзаменационной 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работы.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Повторный общий инструктаж для опоздавших участников экзамена не проводится. </a:t>
            </a:r>
          </a:p>
          <a:p>
            <a:pPr>
              <a:buFont typeface="Wingdings" panose="05000000000000000000" pitchFamily="2" charset="2"/>
              <a:buChar char="Ø"/>
            </a:pP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806" y="4451177"/>
            <a:ext cx="3222688" cy="2317463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94879" y="34508"/>
            <a:ext cx="2597121" cy="14509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2245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7343" y="333279"/>
            <a:ext cx="9618240" cy="1215968"/>
          </a:xfrm>
        </p:spPr>
        <p:txBody>
          <a:bodyPr>
            <a:normAutofit/>
          </a:bodyPr>
          <a:lstStyle/>
          <a:p>
            <a:pPr algn="ctr"/>
            <a:r>
              <a:rPr lang="ru-RU" sz="4900" b="1" dirty="0">
                <a:solidFill>
                  <a:srgbClr val="C00000"/>
                </a:solidFill>
              </a:rPr>
              <a:t>Ознакомление с </a:t>
            </a:r>
            <a:r>
              <a:rPr lang="ru-RU" sz="4900" b="1" dirty="0" smtClean="0">
                <a:solidFill>
                  <a:srgbClr val="C00000"/>
                </a:solidFill>
              </a:rPr>
              <a:t>результатами ЕГЭ </a:t>
            </a:r>
            <a:endParaRPr lang="ru-RU" sz="4900" b="1" dirty="0">
              <a:solidFill>
                <a:srgbClr val="C0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57224" y="1715501"/>
            <a:ext cx="10262893" cy="4627110"/>
          </a:xfrm>
        </p:spPr>
        <p:txBody>
          <a:bodyPr>
            <a:normAutofit fontScale="92500" lnSpcReduction="20000"/>
          </a:bodyPr>
          <a:lstStyle/>
          <a:p>
            <a:pPr>
              <a:buFont typeface="Wingdings" panose="05000000000000000000" pitchFamily="2" charset="2"/>
              <a:buChar char="ü"/>
            </a:pPr>
            <a:r>
              <a:rPr lang="ru-RU" sz="2600" dirty="0">
                <a:solidFill>
                  <a:srgbClr val="002060"/>
                </a:solidFill>
              </a:rPr>
              <a:t>Результаты ЕГЭ </a:t>
            </a:r>
            <a:r>
              <a:rPr lang="ru-RU" sz="2600" b="1" dirty="0">
                <a:solidFill>
                  <a:srgbClr val="002060"/>
                </a:solidFill>
              </a:rPr>
              <a:t>в течение одного рабочего дня </a:t>
            </a:r>
            <a:r>
              <a:rPr lang="ru-RU" sz="2600" dirty="0" smtClean="0">
                <a:solidFill>
                  <a:srgbClr val="002060"/>
                </a:solidFill>
              </a:rPr>
              <a:t>после завершения обработки на федеральном уровне и передачи в субъект  </a:t>
            </a:r>
            <a:r>
              <a:rPr lang="ru-RU" sz="2600" b="1" dirty="0" smtClean="0">
                <a:solidFill>
                  <a:srgbClr val="002060"/>
                </a:solidFill>
              </a:rPr>
              <a:t>утверждаются </a:t>
            </a:r>
            <a:r>
              <a:rPr lang="ru-RU" sz="2600" dirty="0">
                <a:solidFill>
                  <a:srgbClr val="002060"/>
                </a:solidFill>
              </a:rPr>
              <a:t>председателем ГЭК. </a:t>
            </a:r>
            <a:endParaRPr lang="ru-RU" sz="2600" dirty="0" smtClean="0">
              <a:solidFill>
                <a:srgbClr val="002060"/>
              </a:solidFill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ru-RU" sz="2600" dirty="0" smtClean="0">
                <a:solidFill>
                  <a:srgbClr val="002060"/>
                </a:solidFill>
              </a:rPr>
              <a:t>После </a:t>
            </a:r>
            <a:r>
              <a:rPr lang="ru-RU" sz="2600" dirty="0">
                <a:solidFill>
                  <a:srgbClr val="002060"/>
                </a:solidFill>
              </a:rPr>
              <a:t>утверждения результаты ЕГЭ </a:t>
            </a:r>
            <a:r>
              <a:rPr lang="ru-RU" sz="2600" b="1" dirty="0">
                <a:solidFill>
                  <a:srgbClr val="002060"/>
                </a:solidFill>
              </a:rPr>
              <a:t>в течение одного рабочего дня передаются в образовательные организации </a:t>
            </a:r>
            <a:r>
              <a:rPr lang="ru-RU" sz="2600" dirty="0">
                <a:solidFill>
                  <a:srgbClr val="002060"/>
                </a:solidFill>
              </a:rPr>
              <a:t>для последующего ознакомления участников экзамена с полученными ими результатами ЕГЭ.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sz="2600" b="1" dirty="0">
                <a:solidFill>
                  <a:srgbClr val="002060"/>
                </a:solidFill>
              </a:rPr>
              <a:t>Ознакомление участников экзамена </a:t>
            </a:r>
            <a:r>
              <a:rPr lang="ru-RU" sz="2600" dirty="0">
                <a:solidFill>
                  <a:srgbClr val="002060"/>
                </a:solidFill>
              </a:rPr>
              <a:t>с утвержденными председателем ГЭК результатами ЕГЭ по учебному предмету осуществляется </a:t>
            </a:r>
            <a:r>
              <a:rPr lang="ru-RU" sz="2600" b="1" dirty="0">
                <a:solidFill>
                  <a:srgbClr val="002060"/>
                </a:solidFill>
              </a:rPr>
              <a:t>в течение одного рабочего дня со дня </a:t>
            </a:r>
            <a:r>
              <a:rPr lang="ru-RU" sz="2600" dirty="0">
                <a:solidFill>
                  <a:srgbClr val="002060"/>
                </a:solidFill>
              </a:rPr>
              <a:t>их передачи в образовательные организации. </a:t>
            </a:r>
            <a:endParaRPr lang="ru-RU" sz="2600" dirty="0" smtClean="0">
              <a:solidFill>
                <a:srgbClr val="002060"/>
              </a:solidFill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ru-RU" sz="2600" dirty="0" smtClean="0">
                <a:solidFill>
                  <a:srgbClr val="002060"/>
                </a:solidFill>
              </a:rPr>
              <a:t>Указанный </a:t>
            </a:r>
            <a:r>
              <a:rPr lang="ru-RU" sz="2600" dirty="0">
                <a:solidFill>
                  <a:srgbClr val="002060"/>
                </a:solidFill>
              </a:rPr>
              <a:t>день считается официальным днем объявления результатов.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sz="2600" dirty="0" smtClean="0">
                <a:solidFill>
                  <a:srgbClr val="002060"/>
                </a:solidFill>
              </a:rPr>
              <a:t>Результаты </a:t>
            </a:r>
            <a:r>
              <a:rPr lang="ru-RU" sz="2600" dirty="0">
                <a:solidFill>
                  <a:srgbClr val="002060"/>
                </a:solidFill>
              </a:rPr>
              <a:t>ЕГЭ при приеме на обучение по программам </a:t>
            </a:r>
            <a:r>
              <a:rPr lang="ru-RU" sz="2600" dirty="0" err="1">
                <a:solidFill>
                  <a:srgbClr val="002060"/>
                </a:solidFill>
              </a:rPr>
              <a:t>бакалавриата</a:t>
            </a:r>
            <a:r>
              <a:rPr lang="ru-RU" sz="2600" dirty="0">
                <a:solidFill>
                  <a:srgbClr val="002060"/>
                </a:solidFill>
              </a:rPr>
              <a:t> и программам </a:t>
            </a:r>
            <a:r>
              <a:rPr lang="ru-RU" sz="2600" dirty="0" err="1">
                <a:solidFill>
                  <a:srgbClr val="002060"/>
                </a:solidFill>
              </a:rPr>
              <a:t>специалитета</a:t>
            </a:r>
            <a:r>
              <a:rPr lang="ru-RU" sz="2600" dirty="0">
                <a:solidFill>
                  <a:srgbClr val="002060"/>
                </a:solidFill>
              </a:rPr>
              <a:t> действительны четыре года, следующих за годом получения таких результатов</a:t>
            </a:r>
            <a:r>
              <a:rPr lang="ru-RU" sz="2600" dirty="0" smtClean="0">
                <a:solidFill>
                  <a:srgbClr val="002060"/>
                </a:solidFill>
              </a:rPr>
              <a:t>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sz="2600" dirty="0" smtClean="0">
                <a:solidFill>
                  <a:srgbClr val="002060"/>
                </a:solidFill>
              </a:rPr>
              <a:t>Образы бланков опубликовываются на официальном информационном портале ЕГЭ (см. следующий слайд).</a:t>
            </a:r>
            <a:endParaRPr lang="ru-RU" sz="2600" dirty="0">
              <a:solidFill>
                <a:srgbClr val="002060"/>
              </a:solidFill>
            </a:endParaRPr>
          </a:p>
          <a:p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65583" y="0"/>
            <a:ext cx="2426418" cy="11554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5912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509375" y="329270"/>
            <a:ext cx="10780776" cy="683555"/>
          </a:xfrm>
        </p:spPr>
        <p:txBody>
          <a:bodyPr>
            <a:noAutofit/>
          </a:bodyPr>
          <a:lstStyle/>
          <a:p>
            <a:r>
              <a:rPr lang="ru-RU" sz="4900" b="1" dirty="0">
                <a:solidFill>
                  <a:srgbClr val="FF0000"/>
                </a:solidFill>
              </a:rPr>
              <a:t>Сервис проверки результатов ЕГЭ </a:t>
            </a:r>
          </a:p>
        </p:txBody>
      </p:sp>
      <p:sp>
        <p:nvSpPr>
          <p:cNvPr id="7" name="Текст 6"/>
          <p:cNvSpPr>
            <a:spLocks noGrp="1"/>
          </p:cNvSpPr>
          <p:nvPr>
            <p:ph type="body" idx="1"/>
          </p:nvPr>
        </p:nvSpPr>
        <p:spPr>
          <a:xfrm>
            <a:off x="5562601" y="2351122"/>
            <a:ext cx="5974976" cy="4237937"/>
          </a:xfrm>
        </p:spPr>
        <p:txBody>
          <a:bodyPr>
            <a:normAutofit fontScale="92500" lnSpcReduction="10000"/>
          </a:bodyPr>
          <a:lstStyle/>
          <a:p>
            <a:endParaRPr lang="ru-RU" dirty="0" smtClean="0"/>
          </a:p>
          <a:p>
            <a:pPr marL="457200" indent="-457200">
              <a:buFont typeface="Wingdings" panose="05000000000000000000" pitchFamily="2" charset="2"/>
              <a:buChar char="ü"/>
            </a:pPr>
            <a:endParaRPr lang="ru-RU" dirty="0"/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ru-RU" dirty="0" smtClean="0">
                <a:solidFill>
                  <a:srgbClr val="002060"/>
                </a:solidFill>
              </a:rPr>
              <a:t>На портале публикуются образы бланков ЕГЭ участника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ru-RU" dirty="0" smtClean="0">
                <a:solidFill>
                  <a:srgbClr val="002060"/>
                </a:solidFill>
              </a:rPr>
              <a:t>Сервис </a:t>
            </a:r>
            <a:r>
              <a:rPr lang="ru-RU" sz="4000" b="1" dirty="0" smtClean="0">
                <a:solidFill>
                  <a:srgbClr val="002060"/>
                </a:solidFill>
              </a:rPr>
              <a:t>не</a:t>
            </a:r>
            <a:r>
              <a:rPr lang="ru-RU" dirty="0" smtClean="0">
                <a:solidFill>
                  <a:srgbClr val="002060"/>
                </a:solidFill>
              </a:rPr>
              <a:t> является площадкой официального ознакомления с результатами 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ru-RU" dirty="0" smtClean="0">
                <a:solidFill>
                  <a:srgbClr val="002060"/>
                </a:solidFill>
              </a:rPr>
              <a:t>Официальное ознакомление проводится в школе под роспись 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endParaRPr lang="ru-RU" dirty="0">
              <a:solidFill>
                <a:srgbClr val="002060"/>
              </a:solidFill>
            </a:endParaRPr>
          </a:p>
        </p:txBody>
      </p:sp>
      <p:pic>
        <p:nvPicPr>
          <p:cNvPr id="29698" name="Picture 2"/>
          <p:cNvPicPr>
            <a:picLocks noGrp="1" noChangeAspect="1" noChangeArrowheads="1"/>
          </p:cNvPicPr>
          <p:nvPr>
            <p:ph idx="4294967295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012825"/>
            <a:ext cx="5562600" cy="5845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94879" y="0"/>
            <a:ext cx="2597121" cy="1450974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5764022" y="1463113"/>
            <a:ext cx="537262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dirty="0">
                <a:solidFill>
                  <a:srgbClr val="002060"/>
                </a:solidFill>
                <a:latin typeface="Calibri" panose="020F0502020204030204" pitchFamily="34" charset="0"/>
                <a:hlinkClick r:id="rId4"/>
              </a:rPr>
              <a:t>https://</a:t>
            </a:r>
            <a:r>
              <a:rPr lang="en-US" sz="3600" dirty="0" smtClean="0">
                <a:solidFill>
                  <a:srgbClr val="002060"/>
                </a:solidFill>
                <a:latin typeface="Calibri" panose="020F0502020204030204" pitchFamily="34" charset="0"/>
                <a:hlinkClick r:id="rId4"/>
              </a:rPr>
              <a:t>checkege.rustest.ru</a:t>
            </a:r>
            <a:r>
              <a:rPr lang="ru-RU" sz="3600" dirty="0" smtClean="0">
                <a:solidFill>
                  <a:srgbClr val="002060"/>
                </a:solidFill>
                <a:latin typeface="Calibri" panose="020F0502020204030204" pitchFamily="34" charset="0"/>
                <a:hlinkClick r:id="rId4"/>
              </a:rPr>
              <a:t> </a:t>
            </a:r>
            <a:endParaRPr lang="ru-RU" sz="36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85799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56970"/>
            <a:ext cx="10772775" cy="1354205"/>
          </a:xfrm>
        </p:spPr>
        <p:txBody>
          <a:bodyPr>
            <a:normAutofit fontScale="90000"/>
          </a:bodyPr>
          <a:lstStyle/>
          <a:p>
            <a:r>
              <a:rPr lang="ru-RU" sz="1800" dirty="0"/>
              <a:t/>
            </a:r>
            <a:br>
              <a:rPr lang="ru-RU" sz="1800" dirty="0"/>
            </a:br>
            <a:r>
              <a:rPr lang="ru-RU" sz="6000" b="1" dirty="0">
                <a:solidFill>
                  <a:srgbClr val="C00000"/>
                </a:solidFill>
              </a:rPr>
              <a:t>Аттестат о среднем общем образовании с отличием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76655" y="1682770"/>
            <a:ext cx="10445773" cy="4077950"/>
          </a:xfrm>
        </p:spPr>
        <p:txBody>
          <a:bodyPr>
            <a:normAutofit fontScale="92500" lnSpcReduction="10000"/>
          </a:bodyPr>
          <a:lstStyle/>
          <a:p>
            <a:r>
              <a:rPr lang="ru-RU" dirty="0"/>
              <a:t>Аттестат о среднем общем образовании с отличием и приложение к нему выдаются выпускникам 11 (12) класса, завершившим обучение по образовательным программам среднего общего образования, </a:t>
            </a:r>
            <a:r>
              <a:rPr lang="ru-RU" dirty="0">
                <a:solidFill>
                  <a:srgbClr val="C00000"/>
                </a:solidFill>
              </a:rPr>
              <a:t>имеющим итоговые отметки "отлично" по всем учебным предметам учебного плана, изучавшимся на уровне среднего общего образования</a:t>
            </a:r>
            <a:r>
              <a:rPr lang="ru-RU" dirty="0"/>
              <a:t>, получившим удовлетворительные </a:t>
            </a:r>
            <a:r>
              <a:rPr lang="ru-RU" dirty="0" smtClean="0"/>
              <a:t>результаты</a:t>
            </a:r>
            <a:r>
              <a:rPr lang="ru-RU" baseline="30000" dirty="0"/>
              <a:t> </a:t>
            </a:r>
            <a:r>
              <a:rPr lang="ru-RU" dirty="0"/>
              <a:t>при прохождении государственной итоговой аттестации (без учета результатов, полученных при прохождении повторной государственной итоговой аттестации) и набравшим:</a:t>
            </a:r>
          </a:p>
          <a:p>
            <a:r>
              <a:rPr lang="ru-RU" dirty="0">
                <a:solidFill>
                  <a:srgbClr val="FF0000"/>
                </a:solidFill>
              </a:rPr>
              <a:t>не менее 70 баллов на ЕГЭ </a:t>
            </a:r>
            <a:r>
              <a:rPr lang="ru-RU" dirty="0"/>
              <a:t>соответственно по учебным </a:t>
            </a:r>
            <a:r>
              <a:rPr lang="ru-RU" dirty="0">
                <a:solidFill>
                  <a:srgbClr val="FF0000"/>
                </a:solidFill>
              </a:rPr>
              <a:t>предметам "Русский язык", "Математика" профильного уровня </a:t>
            </a:r>
            <a:r>
              <a:rPr lang="ru-RU" dirty="0"/>
              <a:t>или </a:t>
            </a:r>
            <a:r>
              <a:rPr lang="ru-RU" dirty="0">
                <a:solidFill>
                  <a:srgbClr val="FF0000"/>
                </a:solidFill>
              </a:rPr>
              <a:t>5 баллов на ЕГЭ </a:t>
            </a:r>
            <a:r>
              <a:rPr lang="ru-RU" dirty="0"/>
              <a:t>по учебному предмету </a:t>
            </a:r>
            <a:r>
              <a:rPr lang="ru-RU" dirty="0">
                <a:solidFill>
                  <a:srgbClr val="FF0000"/>
                </a:solidFill>
              </a:rPr>
              <a:t>"Математика" базового уровня</a:t>
            </a:r>
            <a:r>
              <a:rPr lang="ru-RU" dirty="0"/>
              <a:t>;</a:t>
            </a:r>
          </a:p>
          <a:p>
            <a:r>
              <a:rPr lang="ru-RU" dirty="0"/>
              <a:t>в случае прохождения выпускником 11 (12) класса государственной итоговой аттестации </a:t>
            </a:r>
            <a:r>
              <a:rPr lang="ru-RU" dirty="0">
                <a:solidFill>
                  <a:srgbClr val="FF0000"/>
                </a:solidFill>
              </a:rPr>
              <a:t>в форме ГВЭ - 5 баллов </a:t>
            </a:r>
            <a:r>
              <a:rPr lang="ru-RU" dirty="0"/>
              <a:t>по обязательным учебным предметам;</a:t>
            </a:r>
          </a:p>
          <a:p>
            <a:endParaRPr lang="ru-RU" dirty="0"/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676655" y="5450098"/>
            <a:ext cx="10772775" cy="165819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5400" kern="1200" spc="-120" baseline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ru-RU" sz="2000" b="1" dirty="0" smtClean="0">
                <a:solidFill>
                  <a:srgbClr val="002060"/>
                </a:solidFill>
              </a:rPr>
              <a:t>Приказ Министерства просвещения РФ от 5 октября 2020 г. № 546 "Об утверждении Порядка заполнения, учета и выдачи аттестатов об основном общем и среднем общем образовании и их дубликатов"</a:t>
            </a:r>
            <a:r>
              <a:rPr lang="ru-RU" sz="2000" dirty="0" smtClean="0">
                <a:solidFill>
                  <a:srgbClr val="002060"/>
                </a:solidFill>
              </a:rPr>
              <a:t/>
            </a:r>
            <a:br>
              <a:rPr lang="ru-RU" sz="2000" dirty="0" smtClean="0">
                <a:solidFill>
                  <a:srgbClr val="002060"/>
                </a:solidFill>
              </a:rPr>
            </a:br>
            <a:endParaRPr lang="ru-RU" sz="2000" dirty="0">
              <a:solidFill>
                <a:srgbClr val="002060"/>
              </a:solidFill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65582" y="0"/>
            <a:ext cx="2426418" cy="10242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21071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34020"/>
            <a:ext cx="10772775" cy="1187951"/>
          </a:xfrm>
        </p:spPr>
        <p:txBody>
          <a:bodyPr>
            <a:noAutofit/>
          </a:bodyPr>
          <a:lstStyle/>
          <a:p>
            <a:r>
              <a:rPr lang="ru-RU" sz="2800" b="1" dirty="0">
                <a:solidFill>
                  <a:srgbClr val="C00000"/>
                </a:solidFill>
              </a:rPr>
              <a:t>Участник   имеет право подать апелляцию о нарушении </a:t>
            </a:r>
            <a:r>
              <a:rPr lang="ru-RU" sz="2800" b="1" dirty="0" smtClean="0">
                <a:solidFill>
                  <a:srgbClr val="C00000"/>
                </a:solidFill>
                <a:hlinkClick r:id="rId2"/>
              </a:rPr>
              <a:t>Порядка</a:t>
            </a:r>
            <a:r>
              <a:rPr lang="ru-RU" sz="2800" b="1" dirty="0" smtClean="0">
                <a:solidFill>
                  <a:srgbClr val="C00000"/>
                </a:solidFill>
              </a:rPr>
              <a:t/>
            </a:r>
            <a:br>
              <a:rPr lang="ru-RU" sz="2800" b="1" dirty="0" smtClean="0">
                <a:solidFill>
                  <a:srgbClr val="C00000"/>
                </a:solidFill>
              </a:rPr>
            </a:br>
            <a:r>
              <a:rPr lang="ru-RU" sz="2800" b="1" dirty="0" smtClean="0">
                <a:solidFill>
                  <a:srgbClr val="C00000"/>
                </a:solidFill>
              </a:rPr>
              <a:t> </a:t>
            </a:r>
            <a:r>
              <a:rPr lang="ru-RU" sz="2800" b="1" dirty="0">
                <a:solidFill>
                  <a:srgbClr val="C00000"/>
                </a:solidFill>
              </a:rPr>
              <a:t>проведения ГИА и (или) о несогласии с выставленными баллами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91192" y="1047401"/>
            <a:ext cx="4214554" cy="4231179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ü"/>
            </a:pPr>
            <a:r>
              <a:rPr lang="ru-RU" sz="1800" b="1" dirty="0">
                <a:solidFill>
                  <a:srgbClr val="C00000"/>
                </a:solidFill>
              </a:rPr>
              <a:t>Апелляцию о нарушении </a:t>
            </a:r>
            <a:r>
              <a:rPr lang="ru-RU" sz="1800" b="1" u="sng" dirty="0">
                <a:solidFill>
                  <a:srgbClr val="C00000"/>
                </a:solidFill>
                <a:hlinkClick r:id="rId2"/>
              </a:rPr>
              <a:t>Порядка</a:t>
            </a:r>
            <a:r>
              <a:rPr lang="ru-RU" sz="1800" b="1" dirty="0">
                <a:solidFill>
                  <a:srgbClr val="C00000"/>
                </a:solidFill>
              </a:rPr>
              <a:t> проведения ГИА </a:t>
            </a:r>
            <a:r>
              <a:rPr lang="ru-RU" sz="1800" dirty="0">
                <a:solidFill>
                  <a:srgbClr val="002060"/>
                </a:solidFill>
              </a:rPr>
              <a:t>участник экзамена подает в день проведения экзамена члену ГЭК, </a:t>
            </a:r>
            <a:r>
              <a:rPr lang="ru-RU" sz="1800" b="1" dirty="0">
                <a:solidFill>
                  <a:srgbClr val="002060"/>
                </a:solidFill>
              </a:rPr>
              <a:t>не покидая ППЭ.</a:t>
            </a: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ü"/>
            </a:pPr>
            <a:r>
              <a:rPr lang="ru-RU" sz="1800" dirty="0">
                <a:solidFill>
                  <a:srgbClr val="002060"/>
                </a:solidFill>
              </a:rPr>
              <a:t>При рассмотрении апелляции о нарушении </a:t>
            </a:r>
            <a:r>
              <a:rPr lang="ru-RU" sz="1800" u="sng" dirty="0">
                <a:solidFill>
                  <a:srgbClr val="002060"/>
                </a:solidFill>
                <a:hlinkClick r:id="rId2"/>
              </a:rPr>
              <a:t>Порядка</a:t>
            </a:r>
            <a:r>
              <a:rPr lang="ru-RU" sz="1800" dirty="0">
                <a:solidFill>
                  <a:srgbClr val="002060"/>
                </a:solidFill>
              </a:rPr>
              <a:t> проведения ГИА конфликтная комиссия рассматривает апелляцию и заключение о результатах проверки и выносит одно из </a:t>
            </a:r>
            <a:r>
              <a:rPr lang="ru-RU" sz="1800" dirty="0" smtClean="0">
                <a:solidFill>
                  <a:srgbClr val="002060"/>
                </a:solidFill>
              </a:rPr>
              <a:t>решений:</a:t>
            </a: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ü"/>
            </a:pPr>
            <a:r>
              <a:rPr lang="ru-RU" sz="1800" dirty="0" smtClean="0">
                <a:solidFill>
                  <a:srgbClr val="002060"/>
                </a:solidFill>
              </a:rPr>
              <a:t>об </a:t>
            </a:r>
            <a:r>
              <a:rPr lang="ru-RU" sz="1800" dirty="0">
                <a:solidFill>
                  <a:srgbClr val="002060"/>
                </a:solidFill>
              </a:rPr>
              <a:t>отклонении апелляции</a:t>
            </a:r>
            <a:r>
              <a:rPr lang="ru-RU" sz="1800" dirty="0" smtClean="0">
                <a:solidFill>
                  <a:srgbClr val="002060"/>
                </a:solidFill>
              </a:rPr>
              <a:t>;</a:t>
            </a:r>
            <a:r>
              <a:rPr lang="ru-RU" sz="1800" dirty="0">
                <a:solidFill>
                  <a:srgbClr val="002060"/>
                </a:solidFill>
              </a:rPr>
              <a:t> </a:t>
            </a:r>
            <a:endParaRPr lang="ru-RU" sz="1800" dirty="0" smtClean="0">
              <a:solidFill>
                <a:srgbClr val="002060"/>
              </a:solidFill>
            </a:endParaRP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ü"/>
            </a:pPr>
            <a:r>
              <a:rPr lang="ru-RU" sz="1800" dirty="0" smtClean="0">
                <a:solidFill>
                  <a:srgbClr val="002060"/>
                </a:solidFill>
              </a:rPr>
              <a:t>об </a:t>
            </a:r>
            <a:r>
              <a:rPr lang="ru-RU" sz="1800" dirty="0">
                <a:solidFill>
                  <a:srgbClr val="002060"/>
                </a:solidFill>
              </a:rPr>
              <a:t>удовлетворении апелляции.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sz="1800" b="1" dirty="0" smtClean="0">
                <a:solidFill>
                  <a:srgbClr val="002060"/>
                </a:solidFill>
              </a:rPr>
              <a:t>При </a:t>
            </a:r>
            <a:r>
              <a:rPr lang="ru-RU" sz="1800" b="1" dirty="0">
                <a:solidFill>
                  <a:srgbClr val="002060"/>
                </a:solidFill>
              </a:rPr>
              <a:t>удовлетворении апелляции результат экзамена, по процедуре которого участником экзамена была подана апелляция, аннулируется и участнику экзамена предоставляется возможность сдать экзамен по учебному предмету в иной день, предусмотренный единым расписанием проведения ЕГЭ.</a:t>
            </a:r>
          </a:p>
          <a:p>
            <a:endParaRPr lang="ru-RU" sz="2000" dirty="0">
              <a:solidFill>
                <a:srgbClr val="002060"/>
              </a:solidFill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887884" y="1134687"/>
            <a:ext cx="7232071" cy="5648497"/>
          </a:xfrm>
        </p:spPr>
        <p:txBody>
          <a:bodyPr>
            <a:normAutofit fontScale="85000" lnSpcReduction="20000"/>
          </a:bodyPr>
          <a:lstStyle/>
          <a:p>
            <a:pPr>
              <a:buFont typeface="Wingdings" panose="05000000000000000000" pitchFamily="2" charset="2"/>
              <a:buChar char="ü"/>
            </a:pPr>
            <a:r>
              <a:rPr lang="ru-RU" sz="2000" b="1" dirty="0">
                <a:solidFill>
                  <a:srgbClr val="C00000"/>
                </a:solidFill>
              </a:rPr>
              <a:t>Апелляция о несогласии с выставленными баллами </a:t>
            </a:r>
            <a:r>
              <a:rPr lang="ru-RU" sz="2000" dirty="0">
                <a:solidFill>
                  <a:srgbClr val="002060"/>
                </a:solidFill>
              </a:rPr>
              <a:t>подается </a:t>
            </a:r>
            <a:r>
              <a:rPr lang="ru-RU" sz="2000" b="1" dirty="0">
                <a:solidFill>
                  <a:srgbClr val="002060"/>
                </a:solidFill>
              </a:rPr>
              <a:t>в течение двух рабочих дней после официального дня объявления результатов </a:t>
            </a:r>
            <a:r>
              <a:rPr lang="ru-RU" sz="2000" dirty="0">
                <a:solidFill>
                  <a:srgbClr val="002060"/>
                </a:solidFill>
              </a:rPr>
              <a:t>экзамена по соответствующему учебному предмету. Участники ГИА подают апелляцию о несогласии с выставленными баллами в образовательную организацию, которой они были допущены к </a:t>
            </a:r>
            <a:r>
              <a:rPr lang="ru-RU" sz="2000" dirty="0" smtClean="0">
                <a:solidFill>
                  <a:srgbClr val="002060"/>
                </a:solidFill>
              </a:rPr>
              <a:t>ГИА.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sz="2000" dirty="0">
                <a:solidFill>
                  <a:srgbClr val="002060"/>
                </a:solidFill>
              </a:rPr>
              <a:t>К</a:t>
            </a:r>
            <a:r>
              <a:rPr lang="ru-RU" sz="2000" dirty="0" smtClean="0">
                <a:solidFill>
                  <a:srgbClr val="002060"/>
                </a:solidFill>
              </a:rPr>
              <a:t> </a:t>
            </a:r>
            <a:r>
              <a:rPr lang="ru-RU" sz="2000" dirty="0">
                <a:solidFill>
                  <a:srgbClr val="002060"/>
                </a:solidFill>
              </a:rPr>
              <a:t>рассмотрению апелляции привлекаются эксперты предметной комиссии по соответствующему учебному предмету. </a:t>
            </a:r>
            <a:endParaRPr lang="ru-RU" sz="2000" dirty="0" smtClean="0">
              <a:solidFill>
                <a:srgbClr val="002060"/>
              </a:solidFill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ru-RU" sz="2000" dirty="0" smtClean="0">
                <a:solidFill>
                  <a:srgbClr val="002060"/>
                </a:solidFill>
              </a:rPr>
              <a:t>Конфликтная </a:t>
            </a:r>
            <a:r>
              <a:rPr lang="ru-RU" sz="2000" dirty="0">
                <a:solidFill>
                  <a:srgbClr val="002060"/>
                </a:solidFill>
              </a:rPr>
              <a:t>комиссия не рассматривает апелляции по вопросам содержания и структуры заданий по учебным предметам, а также по вопросам, связанным с оцениванием результатов выполнения заданий экзаменационной работы с кратким ответом, нарушением участником экзамена требований </a:t>
            </a:r>
            <a:r>
              <a:rPr lang="ru-RU" sz="2000" dirty="0">
                <a:solidFill>
                  <a:srgbClr val="002060"/>
                </a:solidFill>
                <a:hlinkClick r:id="rId2"/>
              </a:rPr>
              <a:t>Порядка</a:t>
            </a:r>
            <a:r>
              <a:rPr lang="ru-RU" sz="2000" dirty="0">
                <a:solidFill>
                  <a:srgbClr val="002060"/>
                </a:solidFill>
              </a:rPr>
              <a:t> и неправильным заполнением бланков ЕГЭ и ГВЭ</a:t>
            </a:r>
            <a:r>
              <a:rPr lang="ru-RU" sz="2000" dirty="0" smtClean="0">
                <a:solidFill>
                  <a:srgbClr val="002060"/>
                </a:solidFill>
              </a:rPr>
              <a:t>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sz="2000" dirty="0" smtClean="0">
                <a:solidFill>
                  <a:srgbClr val="002060"/>
                </a:solidFill>
              </a:rPr>
              <a:t>Апелляции </a:t>
            </a:r>
            <a:r>
              <a:rPr lang="ru-RU" sz="2100" dirty="0">
                <a:solidFill>
                  <a:srgbClr val="002060"/>
                </a:solidFill>
              </a:rPr>
              <a:t>о несогласии с выставленными баллами КЕГЭ </a:t>
            </a:r>
            <a:r>
              <a:rPr lang="ru-RU" sz="2000" dirty="0" smtClean="0">
                <a:solidFill>
                  <a:srgbClr val="002060"/>
                </a:solidFill>
              </a:rPr>
              <a:t>не рассматривается.</a:t>
            </a:r>
            <a:endParaRPr lang="ru-RU" sz="2000" dirty="0">
              <a:solidFill>
                <a:srgbClr val="002060"/>
              </a:solidFill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ru-RU" sz="2100" dirty="0">
                <a:solidFill>
                  <a:srgbClr val="002060"/>
                </a:solidFill>
              </a:rPr>
              <a:t>К</a:t>
            </a:r>
            <a:r>
              <a:rPr lang="ru-RU" sz="2100" dirty="0" smtClean="0">
                <a:solidFill>
                  <a:srgbClr val="002060"/>
                </a:solidFill>
              </a:rPr>
              <a:t>онфликтная </a:t>
            </a:r>
            <a:r>
              <a:rPr lang="ru-RU" sz="2100" dirty="0">
                <a:solidFill>
                  <a:srgbClr val="002060"/>
                </a:solidFill>
              </a:rPr>
              <a:t>комиссия принимает решение об отклонении апелляции и сохранении выставленных баллов (отсутствие технических ошибок и ошибок оценивания экзаменационной работы) </a:t>
            </a:r>
            <a:r>
              <a:rPr lang="ru-RU" sz="2600" dirty="0">
                <a:solidFill>
                  <a:srgbClr val="002060"/>
                </a:solidFill>
              </a:rPr>
              <a:t>или</a:t>
            </a:r>
            <a:r>
              <a:rPr lang="ru-RU" sz="2100" dirty="0">
                <a:solidFill>
                  <a:srgbClr val="002060"/>
                </a:solidFill>
              </a:rPr>
              <a:t> об удовлетворении апелляции и изменении баллов (наличие технических ошибок и (или) ошибок оценивания экзаменационной работы). Баллы могут быть изменены как в сторону повышения, так и в сторону понижения.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sz="2000" b="1" dirty="0" smtClean="0">
                <a:solidFill>
                  <a:srgbClr val="002060"/>
                </a:solidFill>
              </a:rPr>
              <a:t>Срок рассмотрения апелляций – 4 рабочих дня после завершения срока приема заявлений</a:t>
            </a:r>
            <a:r>
              <a:rPr lang="ru-RU" sz="2000" dirty="0" smtClean="0">
                <a:solidFill>
                  <a:srgbClr val="002060"/>
                </a:solidFill>
              </a:rPr>
              <a:t>.</a:t>
            </a:r>
            <a:endParaRPr lang="ru-RU" sz="2000" dirty="0">
              <a:solidFill>
                <a:srgbClr val="002060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67455" y="34508"/>
            <a:ext cx="2424545" cy="10270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94473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206062" y="377779"/>
            <a:ext cx="6735651" cy="2043449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rgbClr val="C00000"/>
                </a:solidFill>
              </a:rPr>
              <a:t>Памятка для тех, кто готовится сдавать ЕГЭ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6" name="Объект 5"/>
          <p:cNvSpPr>
            <a:spLocks noGrp="1"/>
          </p:cNvSpPr>
          <p:nvPr>
            <p:ph idx="1"/>
          </p:nvPr>
        </p:nvSpPr>
        <p:spPr>
          <a:xfrm>
            <a:off x="458393" y="2539283"/>
            <a:ext cx="11003804" cy="3880773"/>
          </a:xfrm>
        </p:spPr>
        <p:txBody>
          <a:bodyPr>
            <a:normAutofit fontScale="25000" lnSpcReduction="20000"/>
          </a:bodyPr>
          <a:lstStyle/>
          <a:p>
            <a:pPr lvl="0">
              <a:lnSpc>
                <a:spcPct val="120000"/>
              </a:lnSpc>
              <a:buFont typeface="Wingdings" panose="05000000000000000000" pitchFamily="2" charset="2"/>
              <a:buChar char="ü"/>
            </a:pPr>
            <a:r>
              <a:rPr lang="ru-RU" sz="8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Думайте о позитивном результате сдачи экзамена, переключайтесь от мыслей, связанных с негативными представлениями экзаменационной процедуры.</a:t>
            </a:r>
          </a:p>
          <a:p>
            <a:pPr lvl="0">
              <a:lnSpc>
                <a:spcPct val="120000"/>
              </a:lnSpc>
              <a:buFont typeface="Wingdings" panose="05000000000000000000" pitchFamily="2" charset="2"/>
              <a:buChar char="ü"/>
            </a:pPr>
            <a:r>
              <a:rPr lang="ru-RU" sz="8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Никогда не думайте о возможности негативного исхода испытания. Нельзя настраиваться на </a:t>
            </a:r>
            <a:r>
              <a:rPr lang="ru-RU" sz="80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неуспешность</a:t>
            </a:r>
            <a:r>
              <a:rPr lang="ru-RU" sz="8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Не тратьте на это напрасно силы, попробуйте, наоборот, выстроить программу успеха, продумайте и проиграйте её в деталях.</a:t>
            </a:r>
          </a:p>
          <a:p>
            <a:pPr lvl="0">
              <a:lnSpc>
                <a:spcPct val="120000"/>
              </a:lnSpc>
              <a:buFont typeface="Wingdings" panose="05000000000000000000" pitchFamily="2" charset="2"/>
              <a:buChar char="ü"/>
            </a:pPr>
            <a:r>
              <a:rPr lang="ru-RU" sz="8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Решите, зачем Вам нужно успешно пройти экзаменационные испытания, какая польза для Вас от успешной сдачи экзамена. Продумайте, какие возможные перспективы профессионального обучения в дальнейшем открываются для Вас.</a:t>
            </a:r>
          </a:p>
          <a:p>
            <a:pPr marR="171450" lvl="0" algn="just">
              <a:lnSpc>
                <a:spcPct val="107000"/>
              </a:lnSpc>
              <a:spcAft>
                <a:spcPts val="800"/>
              </a:spcAft>
              <a:buSzPts val="1000"/>
              <a:buFont typeface="Wingdings" panose="05000000000000000000" pitchFamily="2" charset="2"/>
              <a:buChar char="ü"/>
              <a:tabLst>
                <a:tab pos="457200" algn="l"/>
              </a:tabLst>
            </a:pPr>
            <a:r>
              <a:rPr lang="ru-RU" sz="8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Соблюдайте правильный режим подготовки к экзамену, для лучшего усвоения программы лучше изучать в день немного учебного материала, но качественно, полностью разобрав тему, с примерами, с вопросами. Не гонитесь за большим объёмом материала, не создавайте у себя в голове хаоса и беспорядка; окрошка из обрывков знаний не лучший помощник на экзамене.</a:t>
            </a:r>
            <a:endParaRPr lang="ru-RU" sz="8000" dirty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/>
            <a:endParaRPr lang="ru-RU" sz="2600" dirty="0"/>
          </a:p>
          <a:p>
            <a:endParaRPr lang="ru-RU" dirty="0"/>
          </a:p>
        </p:txBody>
      </p:sp>
      <p:pic>
        <p:nvPicPr>
          <p:cNvPr id="7" name="Объект 4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7830356" y="259722"/>
            <a:ext cx="4138541" cy="22795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92366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12124" y="699966"/>
            <a:ext cx="11449318" cy="2017880"/>
          </a:xfrm>
        </p:spPr>
        <p:txBody>
          <a:bodyPr>
            <a:normAutofit fontScale="25000" lnSpcReduction="20000"/>
          </a:bodyPr>
          <a:lstStyle/>
          <a:p>
            <a:pPr marL="1143000" marR="171450" lvl="0" indent="-1143000" algn="just">
              <a:lnSpc>
                <a:spcPct val="107000"/>
              </a:lnSpc>
              <a:spcAft>
                <a:spcPts val="800"/>
              </a:spcAft>
              <a:buSzPts val="1000"/>
              <a:buFont typeface="Wingdings" panose="05000000000000000000" pitchFamily="2" charset="2"/>
              <a:buChar char="ü"/>
              <a:tabLst>
                <a:tab pos="457200" algn="l"/>
              </a:tabLst>
            </a:pPr>
            <a:r>
              <a:rPr lang="ru-RU" sz="8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Готовьтесь к экзаменам в соответствии со своими биологическими ритмами, кому-то лучше утром сесть за подготовку, а кто-то предпочитает спокойно начать готовиться вечером. Главное, соблюдайте режим здорового сна, спите не менее 8-ми часов в сутки.</a:t>
            </a:r>
          </a:p>
          <a:p>
            <a:pPr marL="1143000" marR="171450" lvl="0" indent="-1143000" algn="just">
              <a:lnSpc>
                <a:spcPct val="107000"/>
              </a:lnSpc>
              <a:spcAft>
                <a:spcPts val="800"/>
              </a:spcAft>
              <a:buSzPts val="1000"/>
              <a:buFont typeface="Wingdings" panose="05000000000000000000" pitchFamily="2" charset="2"/>
              <a:buChar char="ü"/>
              <a:tabLst>
                <a:tab pos="457200" algn="l"/>
              </a:tabLst>
            </a:pPr>
            <a:r>
              <a:rPr lang="ru-RU" sz="8000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Если </a:t>
            </a:r>
            <a:r>
              <a:rPr lang="ru-RU" sz="8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вы чувствуете, что подвержены сильному волнению и тревоге, у Вас низкий уровень стрессоустойчивости, не бойтесь обратиться к психологу за помощью.</a:t>
            </a:r>
          </a:p>
          <a:p>
            <a:pPr marL="1143000" marR="171450" lvl="0" indent="-1143000" algn="just">
              <a:lnSpc>
                <a:spcPct val="107000"/>
              </a:lnSpc>
              <a:spcAft>
                <a:spcPts val="800"/>
              </a:spcAft>
              <a:buSzPts val="1000"/>
              <a:buFont typeface="Wingdings" panose="05000000000000000000" pitchFamily="2" charset="2"/>
              <a:buChar char="ü"/>
              <a:tabLst>
                <a:tab pos="457200" algn="l"/>
              </a:tabLst>
            </a:pPr>
            <a:r>
              <a:rPr lang="ru-RU" sz="8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Вы также можете самостоятельно воспользоваться </a:t>
            </a:r>
            <a:r>
              <a:rPr lang="ru-RU" sz="80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тренинговыми</a:t>
            </a:r>
            <a:r>
              <a:rPr lang="ru-RU" sz="8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упражнениями для укрепления психологического настроя и снятия повышенной стрессовой реакции организма. Постарайтесь адекватно оценить свои сильные стороны и опирайтесь на них при подготовке и сдаче экзамена. И у Вас всё обязательно получится.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endParaRPr lang="ru-RU" dirty="0"/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97598" y="4140153"/>
            <a:ext cx="4663844" cy="23898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01927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23966" y="262486"/>
            <a:ext cx="5745781" cy="1009866"/>
          </a:xfrm>
        </p:spPr>
        <p:txBody>
          <a:bodyPr>
            <a:normAutofit/>
          </a:bodyPr>
          <a:lstStyle/>
          <a:p>
            <a:r>
              <a:rPr lang="ru-RU" sz="4900" b="1" dirty="0">
                <a:solidFill>
                  <a:srgbClr val="C00000"/>
                </a:solidFill>
              </a:rPr>
              <a:t>Накануне экзамена</a:t>
            </a:r>
            <a:r>
              <a:rPr lang="ru-RU" sz="2400" dirty="0"/>
              <a:t/>
            </a:r>
            <a:br>
              <a:rPr lang="ru-RU" sz="2400" dirty="0"/>
            </a:br>
            <a:endParaRPr lang="ru-RU" sz="240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3504" y="1492906"/>
            <a:ext cx="10717412" cy="4739426"/>
          </a:xfrm>
        </p:spPr>
        <p:txBody>
          <a:bodyPr>
            <a:normAutofit fontScale="85000" lnSpcReduction="10000"/>
          </a:bodyPr>
          <a:lstStyle/>
          <a:p>
            <a:pPr marL="457200" indent="-457200">
              <a:buFont typeface="Wingdings" panose="05000000000000000000" pitchFamily="2" charset="2"/>
              <a:buChar char="ü"/>
            </a:pP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Многие 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считают: для того, чтобы полностью подготовиться к экзамену, не хватает всего одной, последней перед ним ночи. Это не всегда верно. </a:t>
            </a:r>
            <a:endParaRPr lang="ru-RU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Психологи 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рекомендуют накануне сложных и ответственных мероприятий перестать к ним готовиться, совершить прогулку, принять расслабляющую ванну, а главное – выспаться!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пункт сдачи экзаменов необходимо явиться без опоздания, лучше за полчаса до назначенного времени входа в ППЭ. При себе нужно иметь   паспорт, несколько ручек (на всякий случай).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Необходимо продумать одежду на период экзамена: в ППЭ  может быть прохладно или тепло, а процедура экзамена занимает несколько часов.</a:t>
            </a:r>
          </a:p>
          <a:p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94879" y="41932"/>
            <a:ext cx="2597121" cy="14509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41154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6140" y="218827"/>
            <a:ext cx="10780776" cy="785725"/>
          </a:xfrm>
        </p:spPr>
        <p:txBody>
          <a:bodyPr>
            <a:noAutofit/>
          </a:bodyPr>
          <a:lstStyle/>
          <a:p>
            <a:r>
              <a:rPr lang="ru-RU" sz="5400" b="1" dirty="0">
                <a:solidFill>
                  <a:srgbClr val="C00000"/>
                </a:solidFill>
              </a:rPr>
              <a:t>Во время </a:t>
            </a:r>
            <a:r>
              <a:rPr lang="ru-RU" sz="5400" b="1" dirty="0" smtClean="0">
                <a:solidFill>
                  <a:srgbClr val="C00000"/>
                </a:solidFill>
              </a:rPr>
              <a:t>экзамена</a:t>
            </a:r>
            <a:endParaRPr lang="ru-RU" sz="5400" b="1" dirty="0">
              <a:solidFill>
                <a:srgbClr val="C00000"/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8735" y="851225"/>
            <a:ext cx="10179214" cy="1673034"/>
          </a:xfrm>
        </p:spPr>
        <p:txBody>
          <a:bodyPr>
            <a:noAutofit/>
          </a:bodyPr>
          <a:lstStyle/>
          <a:p>
            <a:pPr marL="342900" lvl="0" indent="-342900">
              <a:lnSpc>
                <a:spcPct val="100000"/>
              </a:lnSpc>
              <a:buFont typeface="Wingdings" panose="05000000000000000000" pitchFamily="2" charset="2"/>
              <a:buChar char="ü"/>
            </a:pPr>
            <a:r>
              <a:rPr lang="ru-RU" sz="19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19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начале экзамена Вам сообщат необходимую информацию о том</a:t>
            </a:r>
            <a:r>
              <a:rPr lang="ru-RU" sz="19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9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 заполнять экзаменационные бланки. Прослушайте её внимательно, чтобы выполнить качественно все инструкции.</a:t>
            </a:r>
          </a:p>
          <a:p>
            <a:pPr marL="342900" lvl="0" indent="-342900">
              <a:lnSpc>
                <a:spcPct val="100000"/>
              </a:lnSpc>
              <a:buFont typeface="Wingdings" panose="05000000000000000000" pitchFamily="2" charset="2"/>
              <a:buChar char="ü"/>
            </a:pPr>
            <a:r>
              <a:rPr lang="ru-RU" sz="19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После заполнения бланков постарайтесь сосредоточиться только на ситуации экзамена.</a:t>
            </a:r>
          </a:p>
          <a:p>
            <a:pPr marL="342900" lvl="0" indent="-342900">
              <a:lnSpc>
                <a:spcPct val="100000"/>
              </a:lnSpc>
              <a:buFont typeface="Wingdings" panose="05000000000000000000" pitchFamily="2" charset="2"/>
              <a:buChar char="ü"/>
            </a:pPr>
            <a:r>
              <a:rPr lang="ru-RU" sz="19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Прежде всего, просмотрите весь </a:t>
            </a:r>
            <a:r>
              <a:rPr lang="ru-RU" sz="19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КИМ </a:t>
            </a:r>
            <a:r>
              <a:rPr lang="ru-RU" sz="19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полностью. Выберите те задания, ответ на которые у Вас не вызывает затруднение. Выполните сначала их. Отдохните после их выполнения несколько минут.</a:t>
            </a:r>
          </a:p>
          <a:p>
            <a:pPr marL="342900" lvl="0" indent="-342900">
              <a:lnSpc>
                <a:spcPct val="100000"/>
              </a:lnSpc>
              <a:buFont typeface="Wingdings" panose="05000000000000000000" pitchFamily="2" charset="2"/>
              <a:buChar char="ü"/>
            </a:pPr>
            <a:r>
              <a:rPr lang="ru-RU" sz="19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втором этапе выберите более трудные задания, которые необходимо анализировать и устанавливать логические связи. Сконцентрируйтесь и решите их знакомым Вам способом. Сделайте еще один 2-3х минутный перерыв.</a:t>
            </a:r>
          </a:p>
          <a:p>
            <a:pPr marL="342900" lvl="0" indent="-342900">
              <a:lnSpc>
                <a:spcPct val="100000"/>
              </a:lnSpc>
              <a:buFont typeface="Wingdings" panose="05000000000000000000" pitchFamily="2" charset="2"/>
              <a:buChar char="ü"/>
            </a:pPr>
            <a:r>
              <a:rPr lang="ru-RU" sz="19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Третий этап – выполнение заданий, вызывающих наибольшую сложность. Попробуйте использовать знания из смежных предметов или областей знаний, систематизируйте их. </a:t>
            </a:r>
          </a:p>
          <a:p>
            <a:pPr marL="342900" lvl="0" indent="-342900">
              <a:lnSpc>
                <a:spcPct val="100000"/>
              </a:lnSpc>
              <a:buFont typeface="Wingdings" panose="05000000000000000000" pitchFamily="2" charset="2"/>
              <a:buChar char="ü"/>
            </a:pPr>
            <a:r>
              <a:rPr lang="ru-RU" sz="19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Постарайтесь запланировать время для проверки всех ответов, даже самых лёгких, чтоб не допустить ошибок, связанных с невнимательностью и торопливостью в подборе </a:t>
            </a:r>
            <a:r>
              <a:rPr lang="ru-RU" sz="19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решения.</a:t>
            </a:r>
          </a:p>
          <a:p>
            <a:pPr marL="342900" lvl="0" indent="-342900">
              <a:lnSpc>
                <a:spcPct val="100000"/>
              </a:lnSpc>
              <a:buFont typeface="Wingdings" panose="05000000000000000000" pitchFamily="2" charset="2"/>
              <a:buChar char="ü"/>
            </a:pPr>
            <a:r>
              <a:rPr lang="ru-RU" sz="19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Постарайтесь </a:t>
            </a:r>
            <a:r>
              <a:rPr lang="ru-RU" sz="19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прочитывать все вопросы до конца. Это позволит максимально избежать ошибок при выполнении теста.</a:t>
            </a:r>
          </a:p>
          <a:p>
            <a:endParaRPr lang="ru-RU" sz="2200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52338" y="-1"/>
            <a:ext cx="2313904" cy="11719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42830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-218539" y="603145"/>
            <a:ext cx="10772775" cy="1135503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rgbClr val="FF0000"/>
                </a:solidFill>
              </a:rPr>
              <a:t>Полезные ресурсы по </a:t>
            </a:r>
            <a:br>
              <a:rPr lang="ru-RU" b="1" dirty="0" smtClean="0">
                <a:solidFill>
                  <a:srgbClr val="FF0000"/>
                </a:solidFill>
              </a:rPr>
            </a:br>
            <a:r>
              <a:rPr lang="ru-RU" b="1" dirty="0" smtClean="0">
                <a:solidFill>
                  <a:srgbClr val="FF0000"/>
                </a:solidFill>
              </a:rPr>
              <a:t>подготовке к ЕГЭ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8" name="Объект 7"/>
          <p:cNvSpPr>
            <a:spLocks noGrp="1"/>
          </p:cNvSpPr>
          <p:nvPr>
            <p:ph idx="1"/>
          </p:nvPr>
        </p:nvSpPr>
        <p:spPr>
          <a:xfrm>
            <a:off x="1041658" y="2157731"/>
            <a:ext cx="10388341" cy="4679347"/>
          </a:xfrm>
          <a:solidFill>
            <a:schemeClr val="tx2">
              <a:lumMod val="10000"/>
              <a:lumOff val="9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 smtClean="0">
                <a:solidFill>
                  <a:srgbClr val="C00000"/>
                </a:solidFill>
                <a:hlinkClick r:id="rId2"/>
              </a:rPr>
              <a:t>https://fipi.ru/ege</a:t>
            </a:r>
            <a:r>
              <a:rPr lang="ru-RU" sz="3200" dirty="0" smtClean="0">
                <a:solidFill>
                  <a:srgbClr val="C00000"/>
                </a:solidFill>
              </a:rPr>
              <a:t> </a:t>
            </a:r>
            <a:r>
              <a:rPr lang="ru-RU" sz="3200" dirty="0" smtClean="0"/>
              <a:t>- </a:t>
            </a:r>
            <a:r>
              <a:rPr lang="ru-RU" sz="3200" b="1" dirty="0" smtClean="0"/>
              <a:t>сайт ФИПИ</a:t>
            </a:r>
          </a:p>
          <a:p>
            <a:r>
              <a:rPr lang="en-US" sz="3200" dirty="0" smtClean="0">
                <a:solidFill>
                  <a:srgbClr val="FF0000"/>
                </a:solidFill>
                <a:hlinkClick r:id="rId3"/>
              </a:rPr>
              <a:t>http://obrnadzor.gov.ru/gia/gia-11/</a:t>
            </a:r>
            <a:r>
              <a:rPr lang="ru-RU" sz="3200" dirty="0" smtClean="0">
                <a:solidFill>
                  <a:srgbClr val="FF0000"/>
                </a:solidFill>
              </a:rPr>
              <a:t> </a:t>
            </a:r>
            <a:r>
              <a:rPr lang="ru-RU" sz="3200" dirty="0" smtClean="0"/>
              <a:t>- </a:t>
            </a:r>
            <a:r>
              <a:rPr lang="ru-RU" sz="3200" b="1" dirty="0" smtClean="0"/>
              <a:t>Официальный сайт </a:t>
            </a:r>
            <a:r>
              <a:rPr lang="ru-RU" sz="3200" b="1" dirty="0" smtClean="0">
                <a:solidFill>
                  <a:srgbClr val="002060"/>
                </a:solidFill>
              </a:rPr>
              <a:t>Рособрнадзора</a:t>
            </a:r>
          </a:p>
          <a:p>
            <a:r>
              <a:rPr lang="en-US" sz="3200" dirty="0" smtClean="0">
                <a:solidFill>
                  <a:srgbClr val="FF0000"/>
                </a:solidFill>
                <a:hlinkClick r:id="rId4"/>
              </a:rPr>
              <a:t>http</a:t>
            </a:r>
            <a:r>
              <a:rPr lang="en-US" sz="3200" dirty="0">
                <a:solidFill>
                  <a:srgbClr val="FF0000"/>
                </a:solidFill>
                <a:hlinkClick r:id="rId4"/>
              </a:rPr>
              <a:t>://</a:t>
            </a:r>
            <a:r>
              <a:rPr lang="en-US" sz="3200" dirty="0" smtClean="0">
                <a:solidFill>
                  <a:srgbClr val="FF0000"/>
                </a:solidFill>
                <a:hlinkClick r:id="rId4"/>
              </a:rPr>
              <a:t>mon.alania.gov.ru/pages/5156</a:t>
            </a:r>
            <a:r>
              <a:rPr lang="ru-RU" sz="3200" dirty="0" smtClean="0">
                <a:solidFill>
                  <a:srgbClr val="FF0000"/>
                </a:solidFill>
              </a:rPr>
              <a:t> </a:t>
            </a:r>
            <a:r>
              <a:rPr lang="ru-RU" sz="3200" dirty="0"/>
              <a:t>- </a:t>
            </a:r>
            <a:r>
              <a:rPr lang="ru-RU" sz="3200" b="1" dirty="0" smtClean="0"/>
              <a:t>сайт МОН РСО-А</a:t>
            </a:r>
            <a:endParaRPr lang="ru-RU" sz="3200" b="1" dirty="0"/>
          </a:p>
          <a:p>
            <a:r>
              <a:rPr lang="en-US" sz="3200" dirty="0" smtClean="0">
                <a:solidFill>
                  <a:srgbClr val="FF0000"/>
                </a:solidFill>
                <a:hlinkClick r:id="rId5"/>
              </a:rPr>
              <a:t>https</a:t>
            </a:r>
            <a:r>
              <a:rPr lang="en-US" sz="3200" dirty="0">
                <a:solidFill>
                  <a:srgbClr val="FF0000"/>
                </a:solidFill>
                <a:hlinkClick r:id="rId5"/>
              </a:rPr>
              <a:t>://</a:t>
            </a:r>
            <a:r>
              <a:rPr lang="en-US" sz="3200" dirty="0" smtClean="0">
                <a:solidFill>
                  <a:srgbClr val="FF0000"/>
                </a:solidFill>
                <a:hlinkClick r:id="rId5"/>
              </a:rPr>
              <a:t>ege15.ru/files/news</a:t>
            </a:r>
            <a:r>
              <a:rPr lang="ru-RU" sz="3200" dirty="0" smtClean="0">
                <a:solidFill>
                  <a:srgbClr val="FF0000"/>
                </a:solidFill>
              </a:rPr>
              <a:t> </a:t>
            </a:r>
            <a:r>
              <a:rPr lang="ru-RU" sz="3200" dirty="0" smtClean="0"/>
              <a:t>- </a:t>
            </a:r>
            <a:r>
              <a:rPr lang="ru-RU" sz="3200" b="1" dirty="0" smtClean="0"/>
              <a:t>сайт ГБУ РЦОКО</a:t>
            </a:r>
          </a:p>
          <a:p>
            <a:pPr marL="0" indent="0">
              <a:buNone/>
            </a:pPr>
            <a:endParaRPr lang="ru-RU" sz="3200" dirty="0" smtClean="0">
              <a:solidFill>
                <a:srgbClr val="FF0000"/>
              </a:solidFill>
            </a:endParaRPr>
          </a:p>
          <a:p>
            <a:endParaRPr lang="ru-RU" dirty="0" smtClean="0"/>
          </a:p>
          <a:p>
            <a:endParaRPr lang="ru-RU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594879" y="0"/>
            <a:ext cx="2597121" cy="14509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8318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3543" y="964276"/>
            <a:ext cx="9186338" cy="5893724"/>
          </a:xfrm>
          <a:prstGeom prst="rect">
            <a:avLst/>
          </a:prstGeom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0" y="158839"/>
            <a:ext cx="9711884" cy="562378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C00000"/>
                </a:solidFill>
              </a:rPr>
              <a:t>Официальный сайт </a:t>
            </a:r>
            <a:r>
              <a:rPr lang="ru-RU" dirty="0" err="1" smtClean="0">
                <a:solidFill>
                  <a:srgbClr val="C00000"/>
                </a:solidFill>
              </a:rPr>
              <a:t>Рособрнадзора</a:t>
            </a:r>
            <a:endParaRPr lang="ru-RU" dirty="0">
              <a:solidFill>
                <a:srgbClr val="C00000"/>
              </a:solidFill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94879" y="0"/>
            <a:ext cx="2597121" cy="1450974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94879" y="-4270"/>
            <a:ext cx="2597121" cy="14509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1582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60338"/>
            <a:ext cx="5771142" cy="579766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51570" y="1367891"/>
            <a:ext cx="5827222" cy="553518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50917" y="4364095"/>
            <a:ext cx="5598455" cy="2402465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94879" y="0"/>
            <a:ext cx="2597121" cy="1450974"/>
          </a:xfrm>
          <a:prstGeom prst="rect">
            <a:avLst/>
          </a:prstGeo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257979" y="-61696"/>
            <a:ext cx="10772775" cy="1076958"/>
          </a:xfrm>
        </p:spPr>
        <p:txBody>
          <a:bodyPr>
            <a:normAutofit/>
          </a:bodyPr>
          <a:lstStyle/>
          <a:p>
            <a:r>
              <a:rPr lang="ru-RU" sz="4900" b="1" dirty="0">
                <a:solidFill>
                  <a:srgbClr val="FF0000"/>
                </a:solidFill>
              </a:rPr>
              <a:t>Сайт ФИПИ </a:t>
            </a:r>
          </a:p>
        </p:txBody>
      </p:sp>
    </p:spTree>
    <p:extLst>
      <p:ext uri="{BB962C8B-B14F-4D97-AF65-F5344CB8AC3E}">
        <p14:creationId xmlns:p14="http://schemas.microsoft.com/office/powerpoint/2010/main" val="19263965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6002" y="1288274"/>
            <a:ext cx="9686222" cy="5569726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1162" y="113167"/>
            <a:ext cx="10772775" cy="1702754"/>
          </a:xfrm>
        </p:spPr>
        <p:txBody>
          <a:bodyPr>
            <a:normAutofit fontScale="90000"/>
          </a:bodyPr>
          <a:lstStyle/>
          <a:p>
            <a:r>
              <a:rPr lang="ru-RU" b="1" dirty="0">
                <a:solidFill>
                  <a:srgbClr val="FF0000"/>
                </a:solidFill>
              </a:rPr>
              <a:t>сайт министерства образования </a:t>
            </a:r>
            <a:r>
              <a:rPr lang="ru-RU" b="1" dirty="0" smtClean="0">
                <a:solidFill>
                  <a:srgbClr val="FF0000"/>
                </a:solidFill>
              </a:rPr>
              <a:t>и</a:t>
            </a:r>
            <a:br>
              <a:rPr lang="ru-RU" b="1" dirty="0" smtClean="0">
                <a:solidFill>
                  <a:srgbClr val="FF0000"/>
                </a:solidFill>
              </a:rPr>
            </a:br>
            <a:r>
              <a:rPr lang="ru-RU" b="1" dirty="0" smtClean="0">
                <a:solidFill>
                  <a:srgbClr val="FF0000"/>
                </a:solidFill>
              </a:rPr>
              <a:t> </a:t>
            </a:r>
            <a:r>
              <a:rPr lang="ru-RU" b="1" dirty="0">
                <a:solidFill>
                  <a:srgbClr val="FF0000"/>
                </a:solidFill>
              </a:rPr>
              <a:t>науки РСО-А</a:t>
            </a:r>
            <a:r>
              <a:rPr lang="ru-RU" b="1" dirty="0"/>
              <a:t/>
            </a:r>
            <a:br>
              <a:rPr lang="ru-RU" b="1" dirty="0"/>
            </a:br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79520" y="-24766"/>
            <a:ext cx="2597121" cy="14509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4333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6871" y="132734"/>
            <a:ext cx="9071449" cy="971537"/>
          </a:xfrm>
        </p:spPr>
        <p:txBody>
          <a:bodyPr>
            <a:normAutofit/>
          </a:bodyPr>
          <a:lstStyle/>
          <a:p>
            <a:pPr algn="ctr"/>
            <a:r>
              <a:rPr lang="ru-RU" sz="4400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О</a:t>
            </a:r>
            <a:r>
              <a:rPr lang="ru-RU" sz="44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нлайн-курсы </a:t>
            </a:r>
            <a:r>
              <a:rPr lang="ru-RU" sz="4400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по подготовке к ЕГЭ</a:t>
            </a:r>
          </a:p>
        </p:txBody>
      </p:sp>
      <p:sp>
        <p:nvSpPr>
          <p:cNvPr id="12" name="Текст 11"/>
          <p:cNvSpPr>
            <a:spLocks noGrp="1"/>
          </p:cNvSpPr>
          <p:nvPr>
            <p:ph type="body" idx="1"/>
          </p:nvPr>
        </p:nvSpPr>
        <p:spPr>
          <a:xfrm>
            <a:off x="4974172" y="1675425"/>
            <a:ext cx="2088076" cy="490451"/>
          </a:xfrm>
        </p:spPr>
        <p:txBody>
          <a:bodyPr/>
          <a:lstStyle/>
          <a:p>
            <a:r>
              <a:rPr lang="ru-RU" dirty="0" smtClean="0">
                <a:solidFill>
                  <a:srgbClr val="FF0000"/>
                </a:solidFill>
              </a:rPr>
              <a:t>Раздел «ГИА»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2"/>
          </p:nvPr>
        </p:nvSpPr>
        <p:spPr>
          <a:xfrm>
            <a:off x="351701" y="3078486"/>
            <a:ext cx="5209514" cy="3340787"/>
          </a:xfrm>
        </p:spPr>
        <p:txBody>
          <a:bodyPr/>
          <a:lstStyle/>
          <a:p>
            <a:pPr marL="0" indent="0">
              <a:buNone/>
            </a:pPr>
            <a:r>
              <a:rPr lang="ru-RU" sz="2800" b="1" dirty="0" smtClean="0">
                <a:solidFill>
                  <a:schemeClr val="accent3">
                    <a:lumMod val="75000"/>
                  </a:schemeClr>
                </a:solidFill>
                <a:effectLst/>
              </a:rPr>
              <a:t>Раздел «Участникам ГИА»</a:t>
            </a:r>
          </a:p>
          <a:p>
            <a:pPr marL="0" indent="0">
              <a:buNone/>
            </a:pPr>
            <a:r>
              <a:rPr lang="ru-RU" sz="2800" b="1" dirty="0" smtClean="0">
                <a:solidFill>
                  <a:schemeClr val="accent3">
                    <a:lumMod val="75000"/>
                  </a:schemeClr>
                </a:solidFill>
                <a:effectLst/>
              </a:rPr>
              <a:t>ССЫЛКИ НА ОНЛАЙН ЗАНЯТИЯ</a:t>
            </a:r>
            <a:endParaRPr lang="ru-RU" sz="2800" b="1" dirty="0">
              <a:solidFill>
                <a:schemeClr val="accent3">
                  <a:lumMod val="75000"/>
                </a:schemeClr>
              </a:solidFill>
              <a:effectLst/>
            </a:endParaRPr>
          </a:p>
          <a:p>
            <a:endParaRPr lang="ru-RU" dirty="0" smtClean="0">
              <a:solidFill>
                <a:srgbClr val="FF0000"/>
              </a:solidFill>
            </a:endParaRPr>
          </a:p>
          <a:p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13" name="Текст 12"/>
          <p:cNvSpPr>
            <a:spLocks noGrp="1"/>
          </p:cNvSpPr>
          <p:nvPr>
            <p:ph type="body" sz="quarter" idx="3"/>
          </p:nvPr>
        </p:nvSpPr>
        <p:spPr>
          <a:xfrm>
            <a:off x="3325099" y="2342169"/>
            <a:ext cx="4646602" cy="512776"/>
          </a:xfrm>
        </p:spPr>
        <p:txBody>
          <a:bodyPr/>
          <a:lstStyle/>
          <a:p>
            <a:pPr algn="ctr"/>
            <a:r>
              <a:rPr lang="ru-RU" dirty="0">
                <a:solidFill>
                  <a:srgbClr val="FF0000"/>
                </a:solidFill>
              </a:rPr>
              <a:t>ГИА-11 2021/22 учебный год</a:t>
            </a:r>
          </a:p>
        </p:txBody>
      </p:sp>
      <p:sp>
        <p:nvSpPr>
          <p:cNvPr id="14" name="Объект 13"/>
          <p:cNvSpPr>
            <a:spLocks noGrp="1"/>
          </p:cNvSpPr>
          <p:nvPr>
            <p:ph sz="quarter" idx="4"/>
          </p:nvPr>
        </p:nvSpPr>
        <p:spPr>
          <a:xfrm>
            <a:off x="5942874" y="3031238"/>
            <a:ext cx="4875210" cy="2717801"/>
          </a:xfrm>
        </p:spPr>
        <p:txBody>
          <a:bodyPr/>
          <a:lstStyle/>
          <a:p>
            <a:pPr marL="0" indent="0">
              <a:buNone/>
            </a:pPr>
            <a:r>
              <a:rPr lang="ru-RU" sz="2800" b="1" dirty="0">
                <a:solidFill>
                  <a:schemeClr val="accent3">
                    <a:lumMod val="75000"/>
                  </a:schemeClr>
                </a:solidFill>
                <a:effectLst/>
              </a:rPr>
              <a:t>Раздел </a:t>
            </a:r>
            <a:r>
              <a:rPr lang="ru-RU" sz="2800" b="1" dirty="0" smtClean="0">
                <a:solidFill>
                  <a:schemeClr val="accent3">
                    <a:lumMod val="75000"/>
                  </a:schemeClr>
                </a:solidFill>
                <a:effectLst/>
              </a:rPr>
              <a:t>«Подготовка </a:t>
            </a:r>
            <a:r>
              <a:rPr lang="ru-RU" sz="2800" b="1" dirty="0">
                <a:solidFill>
                  <a:schemeClr val="accent3">
                    <a:lumMod val="75000"/>
                  </a:schemeClr>
                </a:solidFill>
                <a:effectLst/>
              </a:rPr>
              <a:t>к </a:t>
            </a:r>
            <a:r>
              <a:rPr lang="ru-RU" sz="2800" b="1" dirty="0" smtClean="0">
                <a:solidFill>
                  <a:schemeClr val="accent3">
                    <a:lumMod val="75000"/>
                  </a:schemeClr>
                </a:solidFill>
                <a:effectLst/>
              </a:rPr>
              <a:t>ЕГЭ»</a:t>
            </a:r>
            <a:endParaRPr lang="ru-RU" sz="2800" b="1" dirty="0">
              <a:solidFill>
                <a:schemeClr val="accent3">
                  <a:lumMod val="75000"/>
                </a:schemeClr>
              </a:solidFill>
              <a:effectLst/>
            </a:endParaRPr>
          </a:p>
          <a:p>
            <a:pPr marL="0" indent="0">
              <a:buNone/>
            </a:pPr>
            <a:r>
              <a:rPr lang="ru-RU" sz="2800" b="1" dirty="0" smtClean="0">
                <a:solidFill>
                  <a:schemeClr val="accent3">
                    <a:lumMod val="75000"/>
                  </a:schemeClr>
                </a:solidFill>
                <a:effectLst/>
              </a:rPr>
              <a:t>ЗАПИСЬ ВЕБИНАРОВ</a:t>
            </a:r>
            <a:endParaRPr lang="ru-RU" sz="2800" b="1" dirty="0">
              <a:solidFill>
                <a:schemeClr val="accent3">
                  <a:lumMod val="75000"/>
                </a:schemeClr>
              </a:solidFill>
              <a:effectLst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26806" y="806927"/>
            <a:ext cx="3920068" cy="873153"/>
          </a:xfrm>
          <a:prstGeom prst="rect">
            <a:avLst/>
          </a:prstGeom>
        </p:spPr>
      </p:pic>
      <p:sp>
        <p:nvSpPr>
          <p:cNvPr id="7" name="Объект 5"/>
          <p:cNvSpPr txBox="1">
            <a:spLocks/>
          </p:cNvSpPr>
          <p:nvPr/>
        </p:nvSpPr>
        <p:spPr>
          <a:xfrm>
            <a:off x="2088686" y="2609864"/>
            <a:ext cx="4875211" cy="3541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SzPct val="125000"/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effectLst>
                  <a:outerShdw blurRad="152400" dist="38100" dir="2700000" algn="tl">
                    <a:srgbClr val="000000">
                      <a:alpha val="36000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effectLst>
                  <a:outerShdw blurRad="152400" dist="38100" dir="2700000" algn="tl">
                    <a:srgbClr val="000000">
                      <a:alpha val="36000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effectLst>
                  <a:outerShdw blurRad="152400" dist="38100" dir="2700000" algn="tl">
                    <a:srgbClr val="000000">
                      <a:alpha val="36000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effectLst>
                  <a:outerShdw blurRad="152400" dist="38100" dir="2700000" algn="tl">
                    <a:srgbClr val="000000">
                      <a:alpha val="36000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effectLst>
                  <a:outerShdw blurRad="152400" dist="38100" dir="2700000" algn="tl">
                    <a:srgbClr val="000000">
                      <a:alpha val="36000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sp>
        <p:nvSpPr>
          <p:cNvPr id="18" name="Стрелка вниз 17"/>
          <p:cNvSpPr/>
          <p:nvPr/>
        </p:nvSpPr>
        <p:spPr>
          <a:xfrm>
            <a:off x="5775895" y="1430345"/>
            <a:ext cx="190988" cy="271133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65486" y="2049621"/>
            <a:ext cx="201396" cy="361336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4940" y="4338363"/>
            <a:ext cx="3591351" cy="2489749"/>
          </a:xfrm>
          <a:prstGeom prst="rect">
            <a:avLst/>
          </a:prstGeom>
        </p:spPr>
      </p:pic>
      <p:pic>
        <p:nvPicPr>
          <p:cNvPr id="23" name="Рисунок 2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66882" y="4211911"/>
            <a:ext cx="2056927" cy="2528700"/>
          </a:xfrm>
          <a:prstGeom prst="rect">
            <a:avLst/>
          </a:prstGeom>
        </p:spPr>
      </p:pic>
      <p:pic>
        <p:nvPicPr>
          <p:cNvPr id="24" name="Рисунок 2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17643" y="4292686"/>
            <a:ext cx="3419475" cy="244792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399790" y="0"/>
            <a:ext cx="2792210" cy="15607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0861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69703" y="2394438"/>
            <a:ext cx="8596668" cy="132080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6600" b="1" i="1" dirty="0" smtClean="0">
                <a:solidFill>
                  <a:srgbClr val="002060"/>
                </a:solidFill>
              </a:rPr>
              <a:t>Удачи на экзаменах!</a:t>
            </a:r>
            <a:r>
              <a:rPr lang="ru-RU" b="1" dirty="0" smtClean="0">
                <a:solidFill>
                  <a:srgbClr val="002060"/>
                </a:solidFill>
              </a:rPr>
              <a:t/>
            </a:r>
            <a:br>
              <a:rPr lang="ru-RU" b="1" dirty="0" smtClean="0">
                <a:solidFill>
                  <a:srgbClr val="002060"/>
                </a:solidFill>
              </a:rPr>
            </a:br>
            <a:endParaRPr lang="ru-RU" b="1" dirty="0">
              <a:solidFill>
                <a:srgbClr val="002060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715238"/>
            <a:ext cx="4620958" cy="3082143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94879" y="0"/>
            <a:ext cx="2597121" cy="14509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53216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Метрополия">
  <a:themeElements>
    <a:clrScheme name="Метрополия">
      <a:dk1>
        <a:sysClr val="windowText" lastClr="000000"/>
      </a:dk1>
      <a:lt1>
        <a:sysClr val="window" lastClr="FFFFFF"/>
      </a:lt1>
      <a:dk2>
        <a:srgbClr val="162F33"/>
      </a:dk2>
      <a:lt2>
        <a:srgbClr val="EAF0E0"/>
      </a:lt2>
      <a:accent1>
        <a:srgbClr val="50B4C8"/>
      </a:accent1>
      <a:accent2>
        <a:srgbClr val="A8B97F"/>
      </a:accent2>
      <a:accent3>
        <a:srgbClr val="9B9256"/>
      </a:accent3>
      <a:accent4>
        <a:srgbClr val="657689"/>
      </a:accent4>
      <a:accent5>
        <a:srgbClr val="7A855D"/>
      </a:accent5>
      <a:accent6>
        <a:srgbClr val="84AC9D"/>
      </a:accent6>
      <a:hlink>
        <a:srgbClr val="2370CD"/>
      </a:hlink>
      <a:folHlink>
        <a:srgbClr val="877589"/>
      </a:folHlink>
    </a:clrScheme>
    <a:fontScheme name="Метрополи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Метрополия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00000"/>
                <a:lumMod val="110000"/>
              </a:schemeClr>
            </a:gs>
            <a:gs pos="50000">
              <a:schemeClr val="phClr">
                <a:tint val="75000"/>
                <a:satMod val="101000"/>
                <a:lumMod val="105000"/>
              </a:schemeClr>
            </a:gs>
            <a:gs pos="100000">
              <a:schemeClr val="phClr">
                <a:tint val="82000"/>
                <a:satMod val="104000"/>
                <a:lumMod val="105000"/>
              </a:schemeClr>
            </a:gs>
          </a:gsLst>
          <a:lin ang="27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0000"/>
                <a:lumMod val="100000"/>
              </a:schemeClr>
            </a:gs>
            <a:gs pos="100000">
              <a:schemeClr val="phClr">
                <a:shade val="80000"/>
                <a:satMod val="100000"/>
                <a:lumMod val="99000"/>
              </a:schemeClr>
            </a:gs>
          </a:gsLst>
          <a:lin ang="27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solidFill>
          <a:schemeClr val="phClr">
            <a:shade val="95000"/>
            <a:satMod val="17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etropolitan" id="{4C5440D6-04D2-4954-96CF-F251137069B2}" vid="{79CFCA13-9412-4290-BB4B-85112F88857B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689</TotalTime>
  <Words>2202</Words>
  <Application>Microsoft Office PowerPoint</Application>
  <PresentationFormat>Широкоэкранный</PresentationFormat>
  <Paragraphs>143</Paragraphs>
  <Slides>28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28</vt:i4>
      </vt:variant>
    </vt:vector>
  </HeadingPairs>
  <TitlesOfParts>
    <vt:vector size="35" baseType="lpstr">
      <vt:lpstr>Arial</vt:lpstr>
      <vt:lpstr>Calibri</vt:lpstr>
      <vt:lpstr>Calibri Light</vt:lpstr>
      <vt:lpstr>Times New Roman</vt:lpstr>
      <vt:lpstr>Trebuchet MS</vt:lpstr>
      <vt:lpstr>Wingdings</vt:lpstr>
      <vt:lpstr>Метрополия</vt:lpstr>
      <vt:lpstr>Классный час на тему  «Подготовка к   ЕГЭ 2022 г.»</vt:lpstr>
      <vt:lpstr>Расписание проведения ЕГЭ в 2022 г.</vt:lpstr>
      <vt:lpstr>Презентация PowerPoint</vt:lpstr>
      <vt:lpstr>НЕУДОВЛЕТВОРИТЕЛЬНЫЙ РЕЗУЛЬТАТ</vt:lpstr>
      <vt:lpstr>Презентация PowerPoint</vt:lpstr>
      <vt:lpstr>Внимание! </vt:lpstr>
      <vt:lpstr> Продолжительность ЕГЭ </vt:lpstr>
      <vt:lpstr>Как проходит ЕГЭ? Правила и процедуры</vt:lpstr>
      <vt:lpstr>В день проведения экзамена запрещается</vt:lpstr>
      <vt:lpstr> Удаление участника за  нарушения порядка ГИА  </vt:lpstr>
      <vt:lpstr>Внимание! </vt:lpstr>
      <vt:lpstr> РАЗРЕШЕННЫЕ СРЕДСТВА </vt:lpstr>
      <vt:lpstr>Контроль в ППЭ соблюдения  Порядка ГИА </vt:lpstr>
      <vt:lpstr>Поведение в аудитории ППЭ</vt:lpstr>
      <vt:lpstr>Ознакомление с результатами ЕГЭ </vt:lpstr>
      <vt:lpstr>Сервис проверки результатов ЕГЭ </vt:lpstr>
      <vt:lpstr> Аттестат о среднем общем образовании с отличием</vt:lpstr>
      <vt:lpstr>Участник   имеет право подать апелляцию о нарушении Порядка  проведения ГИА и (или) о несогласии с выставленными баллами</vt:lpstr>
      <vt:lpstr>Памятка для тех, кто готовится сдавать ЕГЭ</vt:lpstr>
      <vt:lpstr>Презентация PowerPoint</vt:lpstr>
      <vt:lpstr>Накануне экзамена </vt:lpstr>
      <vt:lpstr>Во время экзамена</vt:lpstr>
      <vt:lpstr>Полезные ресурсы по  подготовке к ЕГЭ</vt:lpstr>
      <vt:lpstr>Официальный сайт Рособрнадзора</vt:lpstr>
      <vt:lpstr>Сайт ФИПИ </vt:lpstr>
      <vt:lpstr>сайт министерства образования и  науки РСО-А </vt:lpstr>
      <vt:lpstr>Онлайн-курсы по подготовке к ЕГЭ</vt:lpstr>
      <vt:lpstr>Удачи на экзаменах! </vt:lpstr>
    </vt:vector>
  </TitlesOfParts>
  <Company>diakov.net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Totoeva</dc:creator>
  <cp:lastModifiedBy>Totoeva</cp:lastModifiedBy>
  <cp:revision>51</cp:revision>
  <dcterms:created xsi:type="dcterms:W3CDTF">2021-10-08T09:00:59Z</dcterms:created>
  <dcterms:modified xsi:type="dcterms:W3CDTF">2022-04-25T06:33:57Z</dcterms:modified>
</cp:coreProperties>
</file>